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2" r:id="rId4"/>
    <p:sldId id="355" r:id="rId5"/>
    <p:sldId id="354" r:id="rId6"/>
    <p:sldId id="35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B7F"/>
    <a:srgbClr val="7F03A1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>
        <p:scale>
          <a:sx n="91" d="100"/>
          <a:sy n="91" d="100"/>
        </p:scale>
        <p:origin x="-1224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/>
          <p:cNvSpPr>
            <a:spLocks noChangeArrowheads="1"/>
          </p:cNvSpPr>
          <p:nvPr userDrawn="1"/>
        </p:nvSpPr>
        <p:spPr bwMode="auto">
          <a:xfrm>
            <a:off x="3967163" y="381000"/>
            <a:ext cx="244475" cy="1279525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0"/>
          <p:cNvSpPr>
            <a:spLocks noChangeArrowheads="1"/>
          </p:cNvSpPr>
          <p:nvPr userDrawn="1"/>
        </p:nvSpPr>
        <p:spPr bwMode="auto">
          <a:xfrm>
            <a:off x="3587750" y="381000"/>
            <a:ext cx="442913" cy="127952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0" y="381000"/>
            <a:ext cx="3603625" cy="127952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7772400" cy="57522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0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4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8620125" y="1"/>
            <a:ext cx="533400" cy="13716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799388" y="1"/>
            <a:ext cx="960438" cy="13716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1"/>
            <a:ext cx="7837488" cy="13716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69C6A866-0A23-491F-85A5-D120BEBA0BC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467600" y="152400"/>
            <a:ext cx="1295400" cy="46482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151120" y="4267200"/>
            <a:ext cx="2514600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ChunkFive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76800"/>
            <a:ext cx="8229600" cy="1143000"/>
          </a:xfrm>
          <a:noFill/>
        </p:spPr>
        <p:txBody>
          <a:bodyPr>
            <a:prstTxWarp prst="textFadeDown">
              <a:avLst>
                <a:gd name="adj" fmla="val 0"/>
              </a:avLst>
            </a:prstTxWarp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b="1" cap="all" dirty="0" smtClean="0">
                <a:ln/>
                <a:solidFill>
                  <a:srgbClr val="3D5B7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21000" dist="500" dir="5400000" sy="-100000" algn="bl" rotWithShape="0"/>
                </a:effectLst>
                <a:latin typeface="ChunkFive" pitchFamily="50" charset="0"/>
              </a:rPr>
              <a:t>SAFETY CAMPAIGN</a:t>
            </a:r>
            <a:endParaRPr lang="en-US" sz="4400" b="1" cap="all" dirty="0">
              <a:ln/>
              <a:solidFill>
                <a:srgbClr val="3D5B7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21000" dist="500" dir="5400000" sy="-100000" algn="bl" rotWithShape="0"/>
              </a:effectLst>
              <a:latin typeface="ChunkFive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214290"/>
            <a:ext cx="951113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1285860"/>
            <a:ext cx="755155" cy="6799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252536" y="710148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chemeClr val="bg1"/>
                </a:solidFill>
              </a:rPr>
              <a:t>SASAR</a:t>
            </a:r>
            <a:endParaRPr lang="en-ZA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2500306"/>
            <a:ext cx="393960" cy="45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3000372"/>
            <a:ext cx="867881" cy="337041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3286124"/>
            <a:ext cx="405915" cy="40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8"/>
          <a:stretch/>
        </p:blipFill>
        <p:spPr bwMode="auto">
          <a:xfrm>
            <a:off x="7724555" y="4398494"/>
            <a:ext cx="838823" cy="32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3714752"/>
            <a:ext cx="523020" cy="21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 bwMode="auto">
          <a:xfrm>
            <a:off x="7500958" y="3286124"/>
            <a:ext cx="673967" cy="41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aas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2428868"/>
            <a:ext cx="480455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yday-sa.org.za/wp-content/uploads/2016/06/test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2071678"/>
            <a:ext cx="636120" cy="30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43834" y="500042"/>
            <a:ext cx="928694" cy="760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2071678"/>
            <a:ext cx="573695" cy="3754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4" y="3929066"/>
            <a:ext cx="357190" cy="51027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77"/>
            <a:ext cx="4773613" cy="2871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213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For all pilots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panic!</a:t>
            </a:r>
          </a:p>
          <a:p>
            <a:r>
              <a:rPr lang="en-US" dirty="0"/>
              <a:t>Don’t be afraid to confess that you are in trouble.</a:t>
            </a:r>
          </a:p>
          <a:p>
            <a:r>
              <a:rPr lang="en-US" dirty="0"/>
              <a:t>Check the weather before you depart.</a:t>
            </a:r>
          </a:p>
          <a:p>
            <a:r>
              <a:rPr lang="en-US" dirty="0"/>
              <a:t>Even if you intend navigating by GPS, always draw your plan on a paper map</a:t>
            </a:r>
          </a:p>
          <a:p>
            <a:r>
              <a:rPr lang="en-US" dirty="0"/>
              <a:t>Preplan your frequencies.</a:t>
            </a:r>
          </a:p>
          <a:p>
            <a:r>
              <a:rPr lang="en-US" dirty="0"/>
              <a:t>Align your DI and compass regularly</a:t>
            </a:r>
          </a:p>
        </p:txBody>
      </p:sp>
    </p:spTree>
    <p:extLst>
      <p:ext uri="{BB962C8B-B14F-4D97-AF65-F5344CB8AC3E}">
        <p14:creationId xmlns:p14="http://schemas.microsoft.com/office/powerpoint/2010/main" val="120634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For all pilots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sure you know how to switch between Mode A, Mode C and </a:t>
            </a:r>
            <a:r>
              <a:rPr lang="en-US" dirty="0" err="1"/>
              <a:t>Ident</a:t>
            </a:r>
            <a:r>
              <a:rPr lang="en-US" dirty="0"/>
              <a:t> on your transponder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Squawk 7700 when you are in trouble.</a:t>
            </a:r>
          </a:p>
        </p:txBody>
      </p:sp>
    </p:spTree>
    <p:extLst>
      <p:ext uri="{BB962C8B-B14F-4D97-AF65-F5344CB8AC3E}">
        <p14:creationId xmlns:p14="http://schemas.microsoft.com/office/powerpoint/2010/main" val="300141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For student pilots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Don’t wait until you’re almost out of fuel until you confess that you are in trouble.</a:t>
            </a:r>
          </a:p>
          <a:p>
            <a:endParaRPr lang="en-US" dirty="0"/>
          </a:p>
          <a:p>
            <a:r>
              <a:rPr lang="en-US" dirty="0"/>
              <a:t>Insist that your instructor double checks your planning before you depart</a:t>
            </a:r>
          </a:p>
          <a:p>
            <a:endParaRPr lang="en-US" dirty="0"/>
          </a:p>
          <a:p>
            <a:r>
              <a:rPr lang="en-US" dirty="0"/>
              <a:t>Try to give the ATC as much information as possible. Describe rivers, dams, big roads, ridges.</a:t>
            </a:r>
          </a:p>
        </p:txBody>
      </p:sp>
    </p:spTree>
    <p:extLst>
      <p:ext uri="{BB962C8B-B14F-4D97-AF65-F5344CB8AC3E}">
        <p14:creationId xmlns:p14="http://schemas.microsoft.com/office/powerpoint/2010/main" val="260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For instructors / flight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Don’t send students on cross countries when you know the DI is inaccurate or drifts more than expected.</a:t>
            </a:r>
          </a:p>
          <a:p>
            <a:r>
              <a:rPr lang="en-US" dirty="0"/>
              <a:t>Don’t send students on cross countries when you know the transponder is unserviceable.</a:t>
            </a:r>
          </a:p>
          <a:p>
            <a:r>
              <a:rPr lang="en-US" dirty="0"/>
              <a:t>Teach proper R/T!!!</a:t>
            </a:r>
          </a:p>
          <a:p>
            <a:r>
              <a:rPr lang="en-US" dirty="0"/>
              <a:t>Make copies of the student’s </a:t>
            </a:r>
            <a:r>
              <a:rPr lang="en-US" dirty="0" err="1"/>
              <a:t>nav</a:t>
            </a:r>
            <a:r>
              <a:rPr lang="en-US" dirty="0"/>
              <a:t> log before they depart</a:t>
            </a:r>
          </a:p>
          <a:p>
            <a:r>
              <a:rPr lang="en-US" dirty="0"/>
              <a:t>Teach navigation with the magnetic compass in case the DI is faulty</a:t>
            </a:r>
          </a:p>
        </p:txBody>
      </p:sp>
    </p:spTree>
    <p:extLst>
      <p:ext uri="{BB962C8B-B14F-4D97-AF65-F5344CB8AC3E}">
        <p14:creationId xmlns:p14="http://schemas.microsoft.com/office/powerpoint/2010/main" val="122797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For ATC’s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Slow down with your R/T</a:t>
            </a:r>
          </a:p>
          <a:p>
            <a:endParaRPr lang="en-US" dirty="0"/>
          </a:p>
          <a:p>
            <a:r>
              <a:rPr lang="en-US" dirty="0"/>
              <a:t>Consider placing the emergency aircraft on its own frequency</a:t>
            </a:r>
          </a:p>
          <a:p>
            <a:endParaRPr lang="en-US" dirty="0"/>
          </a:p>
          <a:p>
            <a:r>
              <a:rPr lang="en-US" dirty="0"/>
              <a:t>Ask other aircraft in his suspected vicinity of the prevailing weather conditions.</a:t>
            </a:r>
          </a:p>
        </p:txBody>
      </p:sp>
    </p:spTree>
    <p:extLst>
      <p:ext uri="{BB962C8B-B14F-4D97-AF65-F5344CB8AC3E}">
        <p14:creationId xmlns:p14="http://schemas.microsoft.com/office/powerpoint/2010/main" val="11268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5648B"/>
      </a:accent1>
      <a:accent2>
        <a:srgbClr val="666633"/>
      </a:accent2>
      <a:accent3>
        <a:srgbClr val="999966"/>
      </a:accent3>
      <a:accent4>
        <a:srgbClr val="996633"/>
      </a:accent4>
      <a:accent5>
        <a:srgbClr val="999933"/>
      </a:accent5>
      <a:accent6>
        <a:srgbClr val="9966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227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For all pilots</vt:lpstr>
      <vt:lpstr>For all pilots</vt:lpstr>
      <vt:lpstr>For student pilots</vt:lpstr>
      <vt:lpstr>For instructors / flight schools</vt:lpstr>
      <vt:lpstr>For ATC’s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Company</dc:creator>
  <cp:lastModifiedBy>Erik Du Rand</cp:lastModifiedBy>
  <cp:revision>39</cp:revision>
  <dcterms:created xsi:type="dcterms:W3CDTF">2013-12-25T12:45:28Z</dcterms:created>
  <dcterms:modified xsi:type="dcterms:W3CDTF">2017-04-18T11:46:37Z</dcterms:modified>
</cp:coreProperties>
</file>