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52" r:id="rId3"/>
    <p:sldId id="357" r:id="rId4"/>
    <p:sldId id="358" r:id="rId5"/>
    <p:sldId id="359" r:id="rId6"/>
    <p:sldId id="360" r:id="rId7"/>
    <p:sldId id="257" r:id="rId8"/>
    <p:sldId id="353" r:id="rId9"/>
    <p:sldId id="363" r:id="rId10"/>
    <p:sldId id="364" r:id="rId11"/>
    <p:sldId id="355" r:id="rId12"/>
    <p:sldId id="356" r:id="rId13"/>
    <p:sldId id="361" r:id="rId14"/>
    <p:sldId id="354" r:id="rId15"/>
    <p:sldId id="259" r:id="rId16"/>
    <p:sldId id="3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B7F"/>
    <a:srgbClr val="7F03A1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83890" autoAdjust="0"/>
  </p:normalViewPr>
  <p:slideViewPr>
    <p:cSldViewPr>
      <p:cViewPr>
        <p:scale>
          <a:sx n="80" d="100"/>
          <a:sy n="80" d="100"/>
        </p:scale>
        <p:origin x="-149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8CE1C-C3CC-4A48-BE6B-1B51A7E1C09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5E9A7EC-C3A6-4ACA-AAD7-3EF60F912291}">
      <dgm:prSet phldrT="[Text]" custT="1"/>
      <dgm:spPr>
        <a:solidFill>
          <a:schemeClr val="accent1">
            <a:lumMod val="20000"/>
            <a:lumOff val="80000"/>
          </a:schemeClr>
        </a:solidFill>
        <a:ln w="25400">
          <a:solidFill>
            <a:schemeClr val="accent1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rPr>
            <a:t>CALL SIGN</a:t>
          </a:r>
        </a:p>
        <a:p>
          <a:r>
            <a:rPr lang="en-US" sz="12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rPr>
            <a:t> </a:t>
          </a:r>
          <a:r>
            <a:rPr lang="en-US" sz="105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rPr>
            <a:t>(AIRCRAFT REGISTRATION)</a:t>
          </a:r>
          <a:endParaRPr lang="en-US" sz="1050" dirty="0">
            <a:solidFill>
              <a:schemeClr val="tx1"/>
            </a:solidFill>
            <a:latin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EE3F490F-335A-4FB2-A281-9B1AFA6014B9}" type="parTrans" cxnId="{B5C3C102-77B8-4916-9A0D-81C85AFE1BF3}">
      <dgm:prSet/>
      <dgm:spPr/>
      <dgm:t>
        <a:bodyPr/>
        <a:lstStyle/>
        <a:p>
          <a:endParaRPr lang="en-US"/>
        </a:p>
      </dgm:t>
    </dgm:pt>
    <dgm:pt modelId="{672E50A5-4823-4BC1-A622-CC9DADB35A1B}" type="sibTrans" cxnId="{B5C3C102-77B8-4916-9A0D-81C85AFE1BF3}">
      <dgm:prSet/>
      <dgm:spPr/>
      <dgm:t>
        <a:bodyPr/>
        <a:lstStyle/>
        <a:p>
          <a:endParaRPr lang="en-US"/>
        </a:p>
      </dgm:t>
    </dgm:pt>
    <dgm:pt modelId="{BF40764B-FCAA-44E7-AEBD-413F54A951B8}">
      <dgm:prSet phldrT="[Text]" custT="1"/>
      <dgm:spPr>
        <a:solidFill>
          <a:schemeClr val="accent1"/>
        </a:solidFill>
        <a:ln w="25400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rPr>
            <a:t>DEPATURE/ ARRIVAL TIME</a:t>
          </a:r>
          <a:endParaRPr lang="en-US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AD9B2DCC-90E3-461C-849D-48F6265E3C39}" type="parTrans" cxnId="{F74997F6-3D20-4B4F-9778-DEF8D75691BD}">
      <dgm:prSet/>
      <dgm:spPr/>
      <dgm:t>
        <a:bodyPr/>
        <a:lstStyle/>
        <a:p>
          <a:endParaRPr lang="en-US"/>
        </a:p>
      </dgm:t>
    </dgm:pt>
    <dgm:pt modelId="{2124D726-1F75-4E9A-93C6-C967E03DA560}" type="sibTrans" cxnId="{F74997F6-3D20-4B4F-9778-DEF8D75691BD}">
      <dgm:prSet/>
      <dgm:spPr/>
      <dgm:t>
        <a:bodyPr/>
        <a:lstStyle/>
        <a:p>
          <a:endParaRPr lang="en-US"/>
        </a:p>
      </dgm:t>
    </dgm:pt>
    <dgm:pt modelId="{0C49EF50-0910-4B55-AB40-D32898F598A4}">
      <dgm:prSet phldrT="[Text]" custT="1"/>
      <dgm:spPr>
        <a:solidFill>
          <a:schemeClr val="accent1">
            <a:lumMod val="20000"/>
            <a:lumOff val="80000"/>
          </a:schemeClr>
        </a:solidFill>
        <a:ln w="25400">
          <a:solidFill>
            <a:schemeClr val="accent1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rPr>
            <a:t>FLIGHT LEVELS</a:t>
          </a:r>
        </a:p>
        <a:p>
          <a:r>
            <a:rPr lang="en-US" sz="105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rPr>
            <a:t>(NOT ALTITUDES</a:t>
          </a:r>
          <a:r>
            <a:rPr lang="en-US" sz="11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rPr>
            <a:t>)</a:t>
          </a:r>
          <a:endParaRPr lang="en-US" sz="1200" dirty="0">
            <a:solidFill>
              <a:schemeClr val="tx1"/>
            </a:solidFill>
            <a:latin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51195A84-67C0-46AE-9021-87FE9192C5D1}" type="parTrans" cxnId="{F3DCEF95-9C4A-4B2F-A6FE-51ABBCC5A567}">
      <dgm:prSet/>
      <dgm:spPr/>
      <dgm:t>
        <a:bodyPr/>
        <a:lstStyle/>
        <a:p>
          <a:endParaRPr lang="en-US"/>
        </a:p>
      </dgm:t>
    </dgm:pt>
    <dgm:pt modelId="{F8B103EF-0050-4120-A6A7-646FB3463315}" type="sibTrans" cxnId="{F3DCEF95-9C4A-4B2F-A6FE-51ABBCC5A567}">
      <dgm:prSet/>
      <dgm:spPr/>
      <dgm:t>
        <a:bodyPr/>
        <a:lstStyle/>
        <a:p>
          <a:endParaRPr lang="en-US"/>
        </a:p>
      </dgm:t>
    </dgm:pt>
    <dgm:pt modelId="{ACDA42E9-D585-4F93-9C84-41472DDA84D9}">
      <dgm:prSet phldrT="[Text]" custT="1"/>
      <dgm:spPr>
        <a:solidFill>
          <a:schemeClr val="accent1">
            <a:lumMod val="20000"/>
            <a:lumOff val="80000"/>
          </a:schemeClr>
        </a:solidFill>
        <a:ln w="25400">
          <a:solidFill>
            <a:schemeClr val="accent1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rPr>
            <a:t>WHERE TO/FROM</a:t>
          </a:r>
          <a:endParaRPr lang="en-US" sz="1200" dirty="0">
            <a:solidFill>
              <a:schemeClr val="tx1"/>
            </a:solidFill>
            <a:latin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559715B5-5DDE-4CB3-A75A-62AEC7CAEFFF}" type="parTrans" cxnId="{D7EBB97F-F3B2-4B04-9688-31C57D94AD54}">
      <dgm:prSet/>
      <dgm:spPr/>
      <dgm:t>
        <a:bodyPr/>
        <a:lstStyle/>
        <a:p>
          <a:endParaRPr lang="en-US"/>
        </a:p>
      </dgm:t>
    </dgm:pt>
    <dgm:pt modelId="{3E4A059C-EE7B-434A-9594-69D6AD8A03C2}" type="sibTrans" cxnId="{D7EBB97F-F3B2-4B04-9688-31C57D94AD54}">
      <dgm:prSet/>
      <dgm:spPr/>
      <dgm:t>
        <a:bodyPr/>
        <a:lstStyle/>
        <a:p>
          <a:endParaRPr lang="en-US"/>
        </a:p>
      </dgm:t>
    </dgm:pt>
    <dgm:pt modelId="{ED598DAF-38F7-44D2-B0DC-938A53701AAC}">
      <dgm:prSet phldrT="[Text]" custT="1"/>
      <dgm:spPr>
        <a:solidFill>
          <a:schemeClr val="accent1">
            <a:lumMod val="20000"/>
            <a:lumOff val="80000"/>
          </a:schemeClr>
        </a:solidFill>
        <a:ln w="25400">
          <a:solidFill>
            <a:schemeClr val="accent1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rPr>
            <a:t>VFR/IFR</a:t>
          </a:r>
          <a:endParaRPr lang="en-US" sz="1200" dirty="0">
            <a:solidFill>
              <a:schemeClr val="tx1"/>
            </a:solidFill>
            <a:latin typeface="Microsoft Sans Serif" panose="020B0604020202020204" pitchFamily="34" charset="0"/>
            <a:cs typeface="Microsoft Sans Serif" panose="020B0604020202020204" pitchFamily="34" charset="0"/>
          </a:endParaRPr>
        </a:p>
      </dgm:t>
    </dgm:pt>
    <dgm:pt modelId="{849EA1C1-761A-4177-B4F4-BF92EED91932}" type="parTrans" cxnId="{78C5735A-7F95-4117-BC6D-F497534C81C4}">
      <dgm:prSet/>
      <dgm:spPr/>
      <dgm:t>
        <a:bodyPr/>
        <a:lstStyle/>
        <a:p>
          <a:endParaRPr lang="en-US"/>
        </a:p>
      </dgm:t>
    </dgm:pt>
    <dgm:pt modelId="{4482E341-5AA6-4806-858A-F33D124C9B6D}" type="sibTrans" cxnId="{78C5735A-7F95-4117-BC6D-F497534C81C4}">
      <dgm:prSet/>
      <dgm:spPr/>
      <dgm:t>
        <a:bodyPr/>
        <a:lstStyle/>
        <a:p>
          <a:endParaRPr lang="en-US"/>
        </a:p>
      </dgm:t>
    </dgm:pt>
    <dgm:pt modelId="{AD5F895B-4E5E-4D8F-B36C-329A6334884A}" type="pres">
      <dgm:prSet presAssocID="{F248CE1C-C3CC-4A48-BE6B-1B51A7E1C09E}" presName="Name0" presStyleCnt="0">
        <dgm:presLayoutVars>
          <dgm:dir/>
          <dgm:animLvl val="lvl"/>
          <dgm:resizeHandles val="exact"/>
        </dgm:presLayoutVars>
      </dgm:prSet>
      <dgm:spPr/>
    </dgm:pt>
    <dgm:pt modelId="{BC5C9942-116C-40CF-8A3B-056CD2837B1B}" type="pres">
      <dgm:prSet presAssocID="{25E9A7EC-C3A6-4ACA-AAD7-3EF60F912291}" presName="parTxOnly" presStyleLbl="node1" presStyleIdx="0" presStyleCnt="5" custLinFactNeighborX="16433" custLinFactNeighborY="5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F1775-24F4-4D93-9E12-606CD14E06A0}" type="pres">
      <dgm:prSet presAssocID="{672E50A5-4823-4BC1-A622-CC9DADB35A1B}" presName="parTxOnlySpace" presStyleCnt="0"/>
      <dgm:spPr/>
    </dgm:pt>
    <dgm:pt modelId="{10C83B81-9852-4722-BDF0-F0134FAAC20E}" type="pres">
      <dgm:prSet presAssocID="{ED598DAF-38F7-44D2-B0DC-938A53701AA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60F31-DF50-42F8-9904-7AC0236C74F4}" type="pres">
      <dgm:prSet presAssocID="{4482E341-5AA6-4806-858A-F33D124C9B6D}" presName="parTxOnlySpace" presStyleCnt="0"/>
      <dgm:spPr/>
    </dgm:pt>
    <dgm:pt modelId="{A8BC982F-EE18-46A6-88BC-D5AA38B79CCD}" type="pres">
      <dgm:prSet presAssocID="{ACDA42E9-D585-4F93-9C84-41472DDA84D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9867F-F541-4962-9765-993313D9EC0C}" type="pres">
      <dgm:prSet presAssocID="{3E4A059C-EE7B-434A-9594-69D6AD8A03C2}" presName="parTxOnlySpace" presStyleCnt="0"/>
      <dgm:spPr/>
    </dgm:pt>
    <dgm:pt modelId="{BED79BD0-53F0-4A81-9EFC-06B1FF127DC6}" type="pres">
      <dgm:prSet presAssocID="{BF40764B-FCAA-44E7-AEBD-413F54A951B8}" presName="parTxOnly" presStyleLbl="node1" presStyleIdx="3" presStyleCnt="5" custLinFactNeighborX="2322" custLinFactNeighborY="41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3A732-B98A-4AED-8ED1-A9B29A0AC6FE}" type="pres">
      <dgm:prSet presAssocID="{2124D726-1F75-4E9A-93C6-C967E03DA560}" presName="parTxOnlySpace" presStyleCnt="0"/>
      <dgm:spPr/>
    </dgm:pt>
    <dgm:pt modelId="{CDC0A61C-B175-4043-972C-7F2A2447DB4C}" type="pres">
      <dgm:prSet presAssocID="{0C49EF50-0910-4B55-AB40-D32898F598A4}" presName="parTxOnly" presStyleLbl="node1" presStyleIdx="4" presStyleCnt="5" custLinFactNeighborX="-7086" custLinFactNeighborY="41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98771F-E67A-4950-A7F1-FBB57F4A168F}" type="presOf" srcId="{25E9A7EC-C3A6-4ACA-AAD7-3EF60F912291}" destId="{BC5C9942-116C-40CF-8A3B-056CD2837B1B}" srcOrd="0" destOrd="0" presId="urn:microsoft.com/office/officeart/2005/8/layout/chevron1"/>
    <dgm:cxn modelId="{F3DCEF95-9C4A-4B2F-A6FE-51ABBCC5A567}" srcId="{F248CE1C-C3CC-4A48-BE6B-1B51A7E1C09E}" destId="{0C49EF50-0910-4B55-AB40-D32898F598A4}" srcOrd="4" destOrd="0" parTransId="{51195A84-67C0-46AE-9021-87FE9192C5D1}" sibTransId="{F8B103EF-0050-4120-A6A7-646FB3463315}"/>
    <dgm:cxn modelId="{D102C00F-DBC4-4403-9DA2-36A9B5878201}" type="presOf" srcId="{BF40764B-FCAA-44E7-AEBD-413F54A951B8}" destId="{BED79BD0-53F0-4A81-9EFC-06B1FF127DC6}" srcOrd="0" destOrd="0" presId="urn:microsoft.com/office/officeart/2005/8/layout/chevron1"/>
    <dgm:cxn modelId="{D7EBB97F-F3B2-4B04-9688-31C57D94AD54}" srcId="{F248CE1C-C3CC-4A48-BE6B-1B51A7E1C09E}" destId="{ACDA42E9-D585-4F93-9C84-41472DDA84D9}" srcOrd="2" destOrd="0" parTransId="{559715B5-5DDE-4CB3-A75A-62AEC7CAEFFF}" sibTransId="{3E4A059C-EE7B-434A-9594-69D6AD8A03C2}"/>
    <dgm:cxn modelId="{E39453BE-E919-4943-93A4-9C0589877E36}" type="presOf" srcId="{ED598DAF-38F7-44D2-B0DC-938A53701AAC}" destId="{10C83B81-9852-4722-BDF0-F0134FAAC20E}" srcOrd="0" destOrd="0" presId="urn:microsoft.com/office/officeart/2005/8/layout/chevron1"/>
    <dgm:cxn modelId="{37619E76-64F3-4335-8336-1225EF312AF2}" type="presOf" srcId="{F248CE1C-C3CC-4A48-BE6B-1B51A7E1C09E}" destId="{AD5F895B-4E5E-4D8F-B36C-329A6334884A}" srcOrd="0" destOrd="0" presId="urn:microsoft.com/office/officeart/2005/8/layout/chevron1"/>
    <dgm:cxn modelId="{48C1BB32-B514-4D2F-8E3A-3F883DDFEB9C}" type="presOf" srcId="{0C49EF50-0910-4B55-AB40-D32898F598A4}" destId="{CDC0A61C-B175-4043-972C-7F2A2447DB4C}" srcOrd="0" destOrd="0" presId="urn:microsoft.com/office/officeart/2005/8/layout/chevron1"/>
    <dgm:cxn modelId="{C0A03305-E05B-4C26-A97D-D0A50FB181FB}" type="presOf" srcId="{ACDA42E9-D585-4F93-9C84-41472DDA84D9}" destId="{A8BC982F-EE18-46A6-88BC-D5AA38B79CCD}" srcOrd="0" destOrd="0" presId="urn:microsoft.com/office/officeart/2005/8/layout/chevron1"/>
    <dgm:cxn modelId="{F74997F6-3D20-4B4F-9778-DEF8D75691BD}" srcId="{F248CE1C-C3CC-4A48-BE6B-1B51A7E1C09E}" destId="{BF40764B-FCAA-44E7-AEBD-413F54A951B8}" srcOrd="3" destOrd="0" parTransId="{AD9B2DCC-90E3-461C-849D-48F6265E3C39}" sibTransId="{2124D726-1F75-4E9A-93C6-C967E03DA560}"/>
    <dgm:cxn modelId="{B5C3C102-77B8-4916-9A0D-81C85AFE1BF3}" srcId="{F248CE1C-C3CC-4A48-BE6B-1B51A7E1C09E}" destId="{25E9A7EC-C3A6-4ACA-AAD7-3EF60F912291}" srcOrd="0" destOrd="0" parTransId="{EE3F490F-335A-4FB2-A281-9B1AFA6014B9}" sibTransId="{672E50A5-4823-4BC1-A622-CC9DADB35A1B}"/>
    <dgm:cxn modelId="{78C5735A-7F95-4117-BC6D-F497534C81C4}" srcId="{F248CE1C-C3CC-4A48-BE6B-1B51A7E1C09E}" destId="{ED598DAF-38F7-44D2-B0DC-938A53701AAC}" srcOrd="1" destOrd="0" parTransId="{849EA1C1-761A-4177-B4F4-BF92EED91932}" sibTransId="{4482E341-5AA6-4806-858A-F33D124C9B6D}"/>
    <dgm:cxn modelId="{C0529869-6EAD-4C05-A8CE-CFD385FF5043}" type="presParOf" srcId="{AD5F895B-4E5E-4D8F-B36C-329A6334884A}" destId="{BC5C9942-116C-40CF-8A3B-056CD2837B1B}" srcOrd="0" destOrd="0" presId="urn:microsoft.com/office/officeart/2005/8/layout/chevron1"/>
    <dgm:cxn modelId="{47081DB8-7B89-4849-A9B3-6FE603427EB7}" type="presParOf" srcId="{AD5F895B-4E5E-4D8F-B36C-329A6334884A}" destId="{9E9F1775-24F4-4D93-9E12-606CD14E06A0}" srcOrd="1" destOrd="0" presId="urn:microsoft.com/office/officeart/2005/8/layout/chevron1"/>
    <dgm:cxn modelId="{03226D01-7E45-4C60-BDFE-C8C4B30B19A6}" type="presParOf" srcId="{AD5F895B-4E5E-4D8F-B36C-329A6334884A}" destId="{10C83B81-9852-4722-BDF0-F0134FAAC20E}" srcOrd="2" destOrd="0" presId="urn:microsoft.com/office/officeart/2005/8/layout/chevron1"/>
    <dgm:cxn modelId="{9747E460-494E-403A-BF4E-F58A7AC6CF53}" type="presParOf" srcId="{AD5F895B-4E5E-4D8F-B36C-329A6334884A}" destId="{8F060F31-DF50-42F8-9904-7AC0236C74F4}" srcOrd="3" destOrd="0" presId="urn:microsoft.com/office/officeart/2005/8/layout/chevron1"/>
    <dgm:cxn modelId="{290E2772-BE55-4DF8-8BCE-713CD2F35AD4}" type="presParOf" srcId="{AD5F895B-4E5E-4D8F-B36C-329A6334884A}" destId="{A8BC982F-EE18-46A6-88BC-D5AA38B79CCD}" srcOrd="4" destOrd="0" presId="urn:microsoft.com/office/officeart/2005/8/layout/chevron1"/>
    <dgm:cxn modelId="{95613B7F-F898-4498-B422-5E528A097FD3}" type="presParOf" srcId="{AD5F895B-4E5E-4D8F-B36C-329A6334884A}" destId="{B339867F-F541-4962-9765-993313D9EC0C}" srcOrd="5" destOrd="0" presId="urn:microsoft.com/office/officeart/2005/8/layout/chevron1"/>
    <dgm:cxn modelId="{56E6A8F0-A3C8-44F0-909A-62EFE78DC7EA}" type="presParOf" srcId="{AD5F895B-4E5E-4D8F-B36C-329A6334884A}" destId="{BED79BD0-53F0-4A81-9EFC-06B1FF127DC6}" srcOrd="6" destOrd="0" presId="urn:microsoft.com/office/officeart/2005/8/layout/chevron1"/>
    <dgm:cxn modelId="{493EAFD8-8B1E-4AD0-BD78-FB3C6ADD42CD}" type="presParOf" srcId="{AD5F895B-4E5E-4D8F-B36C-329A6334884A}" destId="{DD23A732-B98A-4AED-8ED1-A9B29A0AC6FE}" srcOrd="7" destOrd="0" presId="urn:microsoft.com/office/officeart/2005/8/layout/chevron1"/>
    <dgm:cxn modelId="{F11429BA-BD27-40FB-B923-C7400367AFB3}" type="presParOf" srcId="{AD5F895B-4E5E-4D8F-B36C-329A6334884A}" destId="{CDC0A61C-B175-4043-972C-7F2A2447DB4C}" srcOrd="8" destOrd="0" presId="urn:microsoft.com/office/officeart/2005/8/layout/chevron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C9942-116C-40CF-8A3B-056CD2837B1B}">
      <dsp:nvSpPr>
        <dsp:cNvPr id="0" name=""/>
        <dsp:cNvSpPr/>
      </dsp:nvSpPr>
      <dsp:spPr>
        <a:xfrm>
          <a:off x="33099" y="315914"/>
          <a:ext cx="1885327" cy="754130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rPr>
            <a:t>CALL SIGN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rPr>
            <a:t> </a:t>
          </a:r>
          <a:r>
            <a:rPr lang="en-US" sz="1050" kern="12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rPr>
            <a:t>(AIRCRAFT REGISTRATION)</a:t>
          </a:r>
          <a:endParaRPr lang="en-US" sz="1050" kern="1200" dirty="0">
            <a:solidFill>
              <a:schemeClr val="tx1"/>
            </a:solidFill>
            <a:latin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410164" y="315914"/>
        <a:ext cx="1131197" cy="754130"/>
      </dsp:txXfrm>
    </dsp:sp>
    <dsp:sp modelId="{10C83B81-9852-4722-BDF0-F0134FAAC20E}">
      <dsp:nvSpPr>
        <dsp:cNvPr id="0" name=""/>
        <dsp:cNvSpPr/>
      </dsp:nvSpPr>
      <dsp:spPr>
        <a:xfrm>
          <a:off x="1698912" y="312008"/>
          <a:ext cx="1885327" cy="754130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rPr>
            <a:t>VFR/IFR</a:t>
          </a:r>
          <a:endParaRPr lang="en-US" sz="1200" kern="1200" dirty="0">
            <a:solidFill>
              <a:schemeClr val="tx1"/>
            </a:solidFill>
            <a:latin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2075977" y="312008"/>
        <a:ext cx="1131197" cy="754130"/>
      </dsp:txXfrm>
    </dsp:sp>
    <dsp:sp modelId="{A8BC982F-EE18-46A6-88BC-D5AA38B79CCD}">
      <dsp:nvSpPr>
        <dsp:cNvPr id="0" name=""/>
        <dsp:cNvSpPr/>
      </dsp:nvSpPr>
      <dsp:spPr>
        <a:xfrm>
          <a:off x="3395707" y="312008"/>
          <a:ext cx="1885327" cy="754130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rPr>
            <a:t>WHERE TO/FROM</a:t>
          </a:r>
          <a:endParaRPr lang="en-US" sz="1200" kern="1200" dirty="0">
            <a:solidFill>
              <a:schemeClr val="tx1"/>
            </a:solidFill>
            <a:latin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3772772" y="312008"/>
        <a:ext cx="1131197" cy="754130"/>
      </dsp:txXfrm>
    </dsp:sp>
    <dsp:sp modelId="{BED79BD0-53F0-4A81-9EFC-06B1FF127DC6}">
      <dsp:nvSpPr>
        <dsp:cNvPr id="0" name=""/>
        <dsp:cNvSpPr/>
      </dsp:nvSpPr>
      <dsp:spPr>
        <a:xfrm>
          <a:off x="5096879" y="343108"/>
          <a:ext cx="1885327" cy="754130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rPr>
            <a:t>DEPATURE/ ARRIVAL TIME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5473944" y="343108"/>
        <a:ext cx="1131197" cy="754130"/>
      </dsp:txXfrm>
    </dsp:sp>
    <dsp:sp modelId="{CDC0A61C-B175-4043-972C-7F2A2447DB4C}">
      <dsp:nvSpPr>
        <dsp:cNvPr id="0" name=""/>
        <dsp:cNvSpPr/>
      </dsp:nvSpPr>
      <dsp:spPr>
        <a:xfrm>
          <a:off x="6775936" y="343108"/>
          <a:ext cx="1885327" cy="754130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rPr>
            <a:t>FLIGHT LEVELS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rPr>
            <a:t>(NOT ALTITUDES</a:t>
          </a:r>
          <a:r>
            <a:rPr lang="en-US" sz="1100" kern="120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rPr>
            <a:t>)</a:t>
          </a:r>
          <a:endParaRPr lang="en-US" sz="1200" kern="1200" dirty="0">
            <a:solidFill>
              <a:schemeClr val="tx1"/>
            </a:solidFill>
            <a:latin typeface="Microsoft Sans Serif" panose="020B0604020202020204" pitchFamily="34" charset="0"/>
            <a:cs typeface="Microsoft Sans Serif" panose="020B0604020202020204" pitchFamily="34" charset="0"/>
          </a:endParaRPr>
        </a:p>
      </dsp:txBody>
      <dsp:txXfrm>
        <a:off x="7153001" y="343108"/>
        <a:ext cx="1131197" cy="754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BF8EE-6F2D-4BED-9356-D6C27F1C11CE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A22D1-73BF-4D95-940A-292E7142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6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Greating</a:t>
            </a:r>
            <a:r>
              <a:rPr lang="en-US" dirty="0" smtClean="0"/>
              <a:t>:</a:t>
            </a:r>
            <a:r>
              <a:rPr lang="en-US" baseline="0" dirty="0" smtClean="0"/>
              <a:t> Good day, on behalf of the AWC team and I would like to present the following at the safety road show campaign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A22D1-73BF-4D95-940A-292E7142C4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32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do they</a:t>
            </a:r>
            <a:r>
              <a:rPr lang="en-US" baseline="0" dirty="0" smtClean="0"/>
              <a:t> find our products?</a:t>
            </a:r>
          </a:p>
          <a:p>
            <a:r>
              <a:rPr lang="en-US" baseline="0" dirty="0" smtClean="0"/>
              <a:t>(</a:t>
            </a:r>
            <a:r>
              <a:rPr lang="en-US" dirty="0" smtClean="0"/>
              <a:t>Explain the Sign-up</a:t>
            </a:r>
            <a:r>
              <a:rPr lang="en-US" baseline="0" dirty="0" smtClean="0"/>
              <a:t> process.)</a:t>
            </a:r>
          </a:p>
          <a:p>
            <a:r>
              <a:rPr lang="en-US" baseline="0" dirty="0" smtClean="0"/>
              <a:t> Usually there is a 2-3 days turnaround time for someone to look at their application for access to the website. At the moment usage of this website is FREE OF CHARGE!!!!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A22D1-73BF-4D95-940A-292E7142C4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20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shows</a:t>
            </a:r>
            <a:r>
              <a:rPr lang="en-US" baseline="0" dirty="0" smtClean="0"/>
              <a:t> how to get the spot graph and how to use it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A22D1-73BF-4D95-940A-292E7142C4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02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 to show where to get SIGWX</a:t>
            </a:r>
            <a:r>
              <a:rPr lang="en-US" baseline="0" dirty="0" smtClean="0"/>
              <a:t> charts from the website, most private pilots do not use this product, if they do there would not be a need to call for a forecast. These products are prepared fours before the validity time and within that four </a:t>
            </a:r>
            <a:r>
              <a:rPr lang="en-US" baseline="0" dirty="0" err="1" smtClean="0"/>
              <a:t>hours,they</a:t>
            </a:r>
            <a:r>
              <a:rPr lang="en-US" baseline="0" dirty="0" smtClean="0"/>
              <a:t> are updated ,</a:t>
            </a:r>
            <a:r>
              <a:rPr lang="en-US" baseline="0" dirty="0" err="1" smtClean="0"/>
              <a:t>corrected,basically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QC’d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A22D1-73BF-4D95-940A-292E7142C4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06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the difference between normal TAFS and coded ones. Also mention weather and cloud AGL. We speak of SIGMET/AIRMET as well on how to go about finding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A22D1-73BF-4D95-940A-292E7142C4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44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at</a:t>
            </a:r>
            <a:r>
              <a:rPr lang="en-US" baseline="0" dirty="0" smtClean="0"/>
              <a:t> </a:t>
            </a:r>
            <a:r>
              <a:rPr lang="en-US" dirty="0" smtClean="0"/>
              <a:t>the weather service, we have two ways to provide with aviation forecast, one through a telephone</a:t>
            </a:r>
            <a:r>
              <a:rPr lang="en-US" baseline="0" dirty="0" smtClean="0"/>
              <a:t> briefing and another by using the website with populated products prepared by our forecaster and met tech.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A22D1-73BF-4D95-940A-292E7142C4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72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procedure on how a pilot should address his flight briefing ,they tend not to give all information at one go and expect us to probe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A22D1-73BF-4D95-940A-292E7142C4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number one question we would like to </a:t>
            </a:r>
            <a:r>
              <a:rPr lang="en-US" dirty="0" err="1" smtClean="0"/>
              <a:t>emphazie</a:t>
            </a:r>
            <a:r>
              <a:rPr lang="en-US" baseline="0" dirty="0" smtClean="0"/>
              <a:t> on is: </a:t>
            </a:r>
            <a:r>
              <a:rPr lang="en-US" dirty="0" smtClean="0"/>
              <a:t>Do you know</a:t>
            </a:r>
            <a:r>
              <a:rPr lang="en-US" baseline="0" dirty="0" smtClean="0"/>
              <a:t> the weather and know if you will be able to fly?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A22D1-73BF-4D95-940A-292E7142C4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1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Hence knowing</a:t>
            </a:r>
            <a:r>
              <a:rPr lang="en-US" baseline="0" dirty="0" smtClean="0"/>
              <a:t> the various weather hazards are essential: </a:t>
            </a:r>
            <a:r>
              <a:rPr lang="en-US" dirty="0" smtClean="0"/>
              <a:t>Visual</a:t>
            </a:r>
            <a:r>
              <a:rPr lang="en-US" baseline="0" dirty="0" smtClean="0"/>
              <a:t> flights are normally the ones highly affected by these, but wind shear/turbulence and thunderstorms are still a huge risk for IFR flights. </a:t>
            </a:r>
            <a:r>
              <a:rPr lang="en-US" b="1" baseline="0" dirty="0" smtClean="0">
                <a:solidFill>
                  <a:srgbClr val="FF0000"/>
                </a:solidFill>
              </a:rPr>
              <a:t>Also mention SMOKE and ASH clouds.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A22D1-73BF-4D95-940A-292E7142C4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6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 would like to take you through the various</a:t>
            </a:r>
            <a:r>
              <a:rPr lang="en-US" baseline="0" dirty="0" smtClean="0"/>
              <a:t> weather hazard: </a:t>
            </a:r>
            <a:r>
              <a:rPr lang="en-US" dirty="0" smtClean="0"/>
              <a:t>You get inflight icing and ground icing. Inflight icing is the most dangerous because</a:t>
            </a:r>
            <a:r>
              <a:rPr lang="en-US" baseline="0" dirty="0" smtClean="0"/>
              <a:t> of the above mentioned.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A22D1-73BF-4D95-940A-292E7142C4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4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Thunderstorm</a:t>
            </a:r>
            <a:r>
              <a:rPr lang="en-US" baseline="0" dirty="0" smtClean="0"/>
              <a:t> affect both VFR and IFR.</a:t>
            </a:r>
          </a:p>
          <a:p>
            <a:r>
              <a:rPr lang="en-US" baseline="0" dirty="0" smtClean="0"/>
              <a:t>Which leads to the following effects: </a:t>
            </a:r>
          </a:p>
          <a:p>
            <a:r>
              <a:rPr lang="en-US" dirty="0" smtClean="0"/>
              <a:t>3 Types:</a:t>
            </a:r>
            <a:r>
              <a:rPr lang="en-US" baseline="0" dirty="0" smtClean="0"/>
              <a:t> Air-mass: Single isolated cell sort lived Triggered by lifting: Sea-breeze &amp; Land-breeze Mountain-valley circulation Solar heating</a:t>
            </a:r>
          </a:p>
          <a:p>
            <a:r>
              <a:rPr lang="en-US" baseline="0" dirty="0" smtClean="0"/>
              <a:t>              Orographic: unstable moist air forced up by a mountain or hillside</a:t>
            </a:r>
          </a:p>
          <a:p>
            <a:r>
              <a:rPr lang="en-US" baseline="0" dirty="0" smtClean="0"/>
              <a:t>             Frontal: develop at the boundary or front of two different air masses   </a:t>
            </a:r>
          </a:p>
          <a:p>
            <a:r>
              <a:rPr lang="en-US" baseline="0" dirty="0" smtClean="0"/>
              <a:t>Also menschen TCU – icing &amp; mod to heavy showers – decrease visibility  </a:t>
            </a:r>
            <a:endParaRPr lang="en-US" dirty="0" smtClean="0"/>
          </a:p>
          <a:p>
            <a:r>
              <a:rPr lang="en-US" dirty="0" smtClean="0"/>
              <a:t>(This slide will probably take more time as it is detailed.</a:t>
            </a:r>
            <a:r>
              <a:rPr lang="en-US" baseline="0" dirty="0" smtClean="0"/>
              <a:t> Basically explains thunderstorms, its types and place emphasize on how both VFR and IFR are affected by them.)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A22D1-73BF-4D95-940A-292E7142C4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74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(I</a:t>
            </a:r>
            <a:r>
              <a:rPr lang="en-US" baseline="0" dirty="0" smtClean="0"/>
              <a:t> think we should include the severity table for turbulence. Otherwise the slide is self explanatory)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A22D1-73BF-4D95-940A-292E7142C4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7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flight rules: Differences</a:t>
            </a:r>
            <a:r>
              <a:rPr lang="en-US" baseline="0" dirty="0" smtClean="0"/>
              <a:t> are:</a:t>
            </a:r>
            <a:endParaRPr lang="en-US" dirty="0" smtClean="0"/>
          </a:p>
          <a:p>
            <a:r>
              <a:rPr lang="en-US" dirty="0" smtClean="0"/>
              <a:t>(This</a:t>
            </a:r>
            <a:r>
              <a:rPr lang="en-US" baseline="0" dirty="0" smtClean="0"/>
              <a:t> table should be read out )</a:t>
            </a:r>
          </a:p>
          <a:p>
            <a:r>
              <a:rPr lang="en-US" baseline="0" dirty="0" smtClean="0"/>
              <a:t>Therefore VRF or IFR piolets need to know the weather conditions before take off and land and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Route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A22D1-73BF-4D95-940A-292E7142C4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38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terms private pilots who call for briefings do not understand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A22D1-73BF-4D95-940A-292E7142C4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71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should a weather briefing occur?</a:t>
            </a:r>
          </a:p>
          <a:p>
            <a:r>
              <a:rPr lang="en-US" dirty="0" smtClean="0"/>
              <a:t>(Explain to them that the weather</a:t>
            </a:r>
            <a:r>
              <a:rPr lang="en-US" baseline="0" dirty="0" smtClean="0"/>
              <a:t> briefing should only occur if they are not sure about the forecast, not because they have not looked at the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A22D1-73BF-4D95-940A-292E7142C4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1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9"/>
          <p:cNvSpPr>
            <a:spLocks noChangeArrowheads="1"/>
          </p:cNvSpPr>
          <p:nvPr userDrawn="1"/>
        </p:nvSpPr>
        <p:spPr bwMode="auto">
          <a:xfrm>
            <a:off x="3967163" y="381000"/>
            <a:ext cx="244475" cy="1279525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0"/>
          <p:cNvSpPr>
            <a:spLocks noChangeArrowheads="1"/>
          </p:cNvSpPr>
          <p:nvPr userDrawn="1"/>
        </p:nvSpPr>
        <p:spPr bwMode="auto">
          <a:xfrm>
            <a:off x="3587750" y="381000"/>
            <a:ext cx="442913" cy="1279525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11"/>
          <p:cNvSpPr>
            <a:spLocks noChangeArrowheads="1"/>
          </p:cNvSpPr>
          <p:nvPr userDrawn="1"/>
        </p:nvSpPr>
        <p:spPr bwMode="auto">
          <a:xfrm>
            <a:off x="0" y="381000"/>
            <a:ext cx="3603625" cy="127952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7772400" cy="57522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2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8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9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0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8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8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7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1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0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4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8620125" y="1"/>
            <a:ext cx="533400" cy="13716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7799388" y="1"/>
            <a:ext cx="960438" cy="13716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1"/>
            <a:ext cx="7837488" cy="13716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69C6A866-0A23-491F-85A5-D120BEBA0BC2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0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Microsoft Sans Serif" pitchFamily="34" charset="0"/>
          <a:ea typeface="+mj-ea"/>
          <a:cs typeface="Microsoft Sans Serif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800600"/>
            <a:ext cx="8153400" cy="1371600"/>
          </a:xfrm>
          <a:noFill/>
        </p:spPr>
        <p:txBody>
          <a:bodyPr>
            <a:prstTxWarp prst="textFadeDown">
              <a:avLst>
                <a:gd name="adj" fmla="val 0"/>
              </a:avLst>
            </a:prstTxWarp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400" b="1" cap="all" dirty="0" smtClean="0">
                <a:ln/>
                <a:solidFill>
                  <a:srgbClr val="3D5B7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21000" dist="500" dir="5400000" sy="-100000" algn="bl" rotWithShape="0"/>
                </a:effectLst>
                <a:latin typeface="ChunkFive" pitchFamily="50" charset="0"/>
              </a:rPr>
              <a:t>SAFETY CAMPAIGN</a:t>
            </a:r>
            <a:endParaRPr lang="en-US" sz="4400" b="1" cap="all" dirty="0">
              <a:ln/>
              <a:solidFill>
                <a:srgbClr val="3D5B7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21000" dist="500" dir="5400000" sy="-100000" algn="bl" rotWithShape="0"/>
              </a:effectLst>
              <a:latin typeface="ChunkFive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600" y="381000"/>
            <a:ext cx="419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 smtClean="0">
                <a:solidFill>
                  <a:schemeClr val="bg1"/>
                </a:solidFill>
              </a:rPr>
              <a:t>WELCOME</a:t>
            </a:r>
          </a:p>
          <a:p>
            <a:pPr algn="ctr"/>
            <a:r>
              <a:rPr lang="en-ZA" sz="1600" b="1" dirty="0">
                <a:solidFill>
                  <a:schemeClr val="bg1"/>
                </a:solidFill>
              </a:rPr>
              <a:t>THE AERO CLUB </a:t>
            </a:r>
            <a:r>
              <a:rPr lang="en-ZA" sz="1600" b="1" dirty="0" smtClean="0">
                <a:solidFill>
                  <a:schemeClr val="bg1"/>
                </a:solidFill>
              </a:rPr>
              <a:t>SAFETY </a:t>
            </a:r>
            <a:r>
              <a:rPr lang="en-ZA" b="1" dirty="0" smtClean="0">
                <a:solidFill>
                  <a:schemeClr val="bg1"/>
                </a:solidFill>
              </a:rPr>
              <a:t>CAMPAIGN</a:t>
            </a:r>
            <a:br>
              <a:rPr lang="en-ZA" b="1" dirty="0" smtClean="0">
                <a:solidFill>
                  <a:schemeClr val="bg1"/>
                </a:solidFill>
              </a:rPr>
            </a:br>
            <a:r>
              <a:rPr lang="en-ZA" b="1" dirty="0">
                <a:solidFill>
                  <a:schemeClr val="bg1"/>
                </a:solidFill>
              </a:rPr>
              <a:t>2017</a:t>
            </a:r>
            <a:endParaRPr lang="en-ZA" b="1" dirty="0"/>
          </a:p>
          <a:p>
            <a:pPr algn="ctr"/>
            <a:endParaRPr lang="en-ZA" sz="2800" b="1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127" y="-5128"/>
            <a:ext cx="1408298" cy="4777154"/>
          </a:xfrm>
          <a:prstGeom prst="rect">
            <a:avLst/>
          </a:prstGeom>
        </p:spPr>
      </p:pic>
      <p:pic>
        <p:nvPicPr>
          <p:cNvPr id="2118" name="Picture 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798"/>
            <a:ext cx="4872534" cy="17074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213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76200"/>
            <a:ext cx="8229600" cy="1219200"/>
          </a:xfrm>
        </p:spPr>
        <p:txBody>
          <a:bodyPr/>
          <a:lstStyle/>
          <a:p>
            <a:r>
              <a:rPr lang="en-US" dirty="0" smtClean="0"/>
              <a:t>SIGN-UP TO AVIATION WEBSITE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en-US" dirty="0" smtClean="0"/>
              <a:t>Go to the Aviation website</a:t>
            </a:r>
          </a:p>
          <a:p>
            <a:pPr lvl="8"/>
            <a:r>
              <a:rPr lang="en-US" dirty="0" smtClean="0"/>
              <a:t>Click </a:t>
            </a:r>
            <a:r>
              <a:rPr lang="en-US" i="1" dirty="0" smtClean="0"/>
              <a:t>Sign up</a:t>
            </a:r>
            <a:endParaRPr lang="en-US" dirty="0"/>
          </a:p>
          <a:p>
            <a:pPr lvl="8"/>
            <a:r>
              <a:rPr lang="en-US" dirty="0" smtClean="0"/>
              <a:t>Follow the instructions</a:t>
            </a:r>
          </a:p>
          <a:p>
            <a:pPr lvl="8"/>
            <a:r>
              <a:rPr lang="en-US" dirty="0" smtClean="0"/>
              <a:t>Provide all details (incl. Pilot License)</a:t>
            </a:r>
          </a:p>
          <a:p>
            <a:pPr lvl="8"/>
            <a:r>
              <a:rPr lang="en-US" dirty="0" smtClean="0"/>
              <a:t>Start using the website products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0682" t="13048" r="64935" b="23421"/>
          <a:stretch/>
        </p:blipFill>
        <p:spPr>
          <a:xfrm>
            <a:off x="-9418" y="1420262"/>
            <a:ext cx="4048018" cy="29664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10681" t="35019" r="62714" b="15486"/>
          <a:stretch/>
        </p:blipFill>
        <p:spPr>
          <a:xfrm>
            <a:off x="-9418" y="4489806"/>
            <a:ext cx="4514636" cy="2362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10715" t="13282" r="61197" b="10879"/>
          <a:stretch/>
        </p:blipFill>
        <p:spPr>
          <a:xfrm>
            <a:off x="4724400" y="3512854"/>
            <a:ext cx="4405045" cy="33451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Oval 22"/>
          <p:cNvSpPr/>
          <p:nvPr/>
        </p:nvSpPr>
        <p:spPr>
          <a:xfrm>
            <a:off x="2971800" y="35814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-9418" y="6471007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943600" y="6019800"/>
            <a:ext cx="685800" cy="6417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057400" y="2819400"/>
            <a:ext cx="18288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a</a:t>
            </a:r>
            <a:r>
              <a:rPr lang="en-US" sz="1200" dirty="0" smtClean="0"/>
              <a:t>viation.weathersa.co.za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629400" y="5478834"/>
            <a:ext cx="1828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I</a:t>
            </a:r>
            <a:r>
              <a:rPr lang="en-US" sz="1200" dirty="0" smtClean="0"/>
              <a:t>mportant to give your Pilot License No. as this is used to grant access to the website.</a:t>
            </a:r>
            <a:endParaRPr lang="en-US" sz="1200" dirty="0"/>
          </a:p>
        </p:txBody>
      </p:sp>
      <p:pic>
        <p:nvPicPr>
          <p:cNvPr id="12" name="Picture 2" descr="C:\Users\DurandE\AppData\Local\Microsoft\Windows\Temporary Internet Files\Content.Outlook\Q63FNQ97\Logo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19" y="0"/>
            <a:ext cx="16748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4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3658" y="0"/>
            <a:ext cx="8229600" cy="1219200"/>
          </a:xfrm>
        </p:spPr>
        <p:txBody>
          <a:bodyPr/>
          <a:lstStyle/>
          <a:p>
            <a:r>
              <a:rPr lang="en-US" dirty="0" smtClean="0"/>
              <a:t>AVIATION WEBSITE - </a:t>
            </a:r>
            <a:r>
              <a:rPr lang="en-US" dirty="0" err="1" smtClean="0"/>
              <a:t>Spotgraph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5431842" cy="3291840"/>
          </a:xfrm>
        </p:spPr>
      </p:pic>
      <p:sp>
        <p:nvSpPr>
          <p:cNvPr id="7" name="Oval 6"/>
          <p:cNvSpPr/>
          <p:nvPr/>
        </p:nvSpPr>
        <p:spPr>
          <a:xfrm>
            <a:off x="228600" y="3657600"/>
            <a:ext cx="914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66" y="1447800"/>
            <a:ext cx="4622230" cy="3383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84" y="4206240"/>
            <a:ext cx="2808516" cy="2651760"/>
          </a:xfrm>
          <a:prstGeom prst="rect">
            <a:avLst/>
          </a:prstGeom>
        </p:spPr>
      </p:pic>
      <p:pic>
        <p:nvPicPr>
          <p:cNvPr id="9" name="Picture 2" descr="C:\Users\DurandE\AppData\Local\Microsoft\Windows\Temporary Internet Files\Content.Outlook\Q63FNQ97\Logo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19" y="0"/>
            <a:ext cx="16748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67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8229600" cy="1219200"/>
          </a:xfrm>
        </p:spPr>
        <p:txBody>
          <a:bodyPr/>
          <a:lstStyle/>
          <a:p>
            <a:r>
              <a:rPr lang="en-US" dirty="0" smtClean="0"/>
              <a:t>AVIATION WEBSITE - Charts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" y="1447800"/>
            <a:ext cx="5402180" cy="3657600"/>
          </a:xfrm>
        </p:spPr>
      </p:pic>
      <p:sp>
        <p:nvSpPr>
          <p:cNvPr id="5" name="Oval 4"/>
          <p:cNvSpPr/>
          <p:nvPr/>
        </p:nvSpPr>
        <p:spPr>
          <a:xfrm>
            <a:off x="2202326" y="3733800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2170" t="7517" r="22969" b="16873"/>
          <a:stretch/>
        </p:blipFill>
        <p:spPr>
          <a:xfrm>
            <a:off x="4486409" y="3124200"/>
            <a:ext cx="4623921" cy="3652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486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WEATHER AND CLOUDS AMSL</a:t>
            </a:r>
            <a:endParaRPr lang="en-US" dirty="0"/>
          </a:p>
        </p:txBody>
      </p:sp>
      <p:pic>
        <p:nvPicPr>
          <p:cNvPr id="9" name="Picture 2" descr="C:\Users\DurandE\AppData\Local\Microsoft\Windows\Temporary Internet Files\Content.Outlook\Q63FNQ97\Logo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19" y="0"/>
            <a:ext cx="16748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6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WEBSITE – </a:t>
            </a:r>
            <a:br>
              <a:rPr lang="en-US" dirty="0" smtClean="0"/>
            </a:br>
            <a:r>
              <a:rPr lang="en-US" dirty="0" smtClean="0"/>
              <a:t>TAFs and warnings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6332098" cy="4525963"/>
          </a:xfrm>
        </p:spPr>
      </p:pic>
      <p:sp>
        <p:nvSpPr>
          <p:cNvPr id="5" name="Oval 4"/>
          <p:cNvSpPr/>
          <p:nvPr/>
        </p:nvSpPr>
        <p:spPr>
          <a:xfrm>
            <a:off x="2209800" y="2514600"/>
            <a:ext cx="1219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3600" y="4191000"/>
            <a:ext cx="838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3048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Above Ground Level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209800" y="35814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62400" y="372605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Above Mean-sea Level</a:t>
            </a:r>
          </a:p>
        </p:txBody>
      </p:sp>
      <p:pic>
        <p:nvPicPr>
          <p:cNvPr id="10" name="Picture 2" descr="C:\Users\DurandE\AppData\Local\Microsoft\Windows\Temporary Internet Files\Content.Outlook\Q63FNQ97\Logo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19" y="0"/>
            <a:ext cx="16748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23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WHERE/ WHO TO ASK?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5463742" cy="43891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398520"/>
            <a:ext cx="5076278" cy="2743200"/>
          </a:xfrm>
          <a:prstGeom prst="rect">
            <a:avLst/>
          </a:prstGeom>
        </p:spPr>
      </p:pic>
      <p:pic>
        <p:nvPicPr>
          <p:cNvPr id="6" name="Picture 2" descr="C:\Users\DurandE\AppData\Local\Microsoft\Windows\Temporary Internet Files\Content.Outlook\Q63FNQ97\Logo (7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19" y="0"/>
            <a:ext cx="16748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PHONE BRIEFING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6111574"/>
              </p:ext>
            </p:extLst>
          </p:nvPr>
        </p:nvGraphicFramePr>
        <p:xfrm>
          <a:off x="304800" y="3657600"/>
          <a:ext cx="8676742" cy="137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9710" y="5026223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ZS-UFP</a:t>
            </a:r>
            <a:endParaRPr 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296988" y="4735267"/>
            <a:ext cx="7218" cy="3355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15609" y="4735267"/>
            <a:ext cx="0" cy="3355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5783660" y="4735267"/>
            <a:ext cx="1588" cy="3009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7353299" y="4725295"/>
            <a:ext cx="1588" cy="3208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0400" y="507654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FALA-FABL</a:t>
            </a:r>
            <a:endParaRPr 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1592" y="5078099"/>
            <a:ext cx="1884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1200Z-1400Z</a:t>
            </a:r>
            <a:endParaRPr 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2994" y="5078099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FL075</a:t>
            </a:r>
            <a:endParaRPr 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6200" y="1866356"/>
            <a:ext cx="7353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Aviation forecasts ONLY for two days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24200" y="3433992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Phone call procedure</a:t>
            </a:r>
            <a:endParaRPr 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1" name="Picture 2" descr="C:\Users\DurandE\AppData\Local\Microsoft\Windows\Temporary Internet Files\Content.Outlook\Q63FNQ97\Logo (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19" y="0"/>
            <a:ext cx="16748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5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95300" y="2918618"/>
            <a:ext cx="4114800" cy="1554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you have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any questions?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724400" y="1143000"/>
            <a:ext cx="3124200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0" b="1" dirty="0" smtClean="0">
                <a:solidFill>
                  <a:schemeClr val="accent1"/>
                </a:solidFill>
                <a:latin typeface="Century Gothic" pitchFamily="34" charset="0"/>
                <a:ea typeface="+mj-ea"/>
                <a:cs typeface="Arial" pitchFamily="34" charset="0"/>
              </a:rPr>
              <a:t>?</a:t>
            </a:r>
            <a:endParaRPr kumimoji="0" lang="en-US" sz="40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010400" y="3389312"/>
            <a:ext cx="1676400" cy="2249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0" b="1" dirty="0" smtClean="0">
                <a:solidFill>
                  <a:schemeClr val="accent2"/>
                </a:solidFill>
                <a:latin typeface="Century Gothic" pitchFamily="34" charset="0"/>
                <a:ea typeface="+mj-ea"/>
                <a:cs typeface="Arial" pitchFamily="34" charset="0"/>
              </a:rPr>
              <a:t>?</a:t>
            </a:r>
            <a:endParaRPr kumimoji="0" lang="en-US" sz="20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495800" y="3733800"/>
            <a:ext cx="838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0" b="1" dirty="0" smtClean="0">
                <a:solidFill>
                  <a:schemeClr val="accent3"/>
                </a:solidFill>
                <a:latin typeface="Century Gothic" pitchFamily="34" charset="0"/>
                <a:ea typeface="+mj-ea"/>
                <a:cs typeface="Arial" pitchFamily="34" charset="0"/>
              </a:rPr>
              <a:t>?</a:t>
            </a:r>
            <a:endParaRPr kumimoji="0" lang="en-US" sz="10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entury Gothic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2" descr="C:\Users\DurandE\AppData\Local\Microsoft\Windows\Temporary Internet Files\Content.Outlook\Q63FNQ97\Logo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19" y="0"/>
            <a:ext cx="16748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0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1008" y="76200"/>
            <a:ext cx="8229600" cy="1219200"/>
          </a:xfrm>
        </p:spPr>
        <p:txBody>
          <a:bodyPr/>
          <a:lstStyle/>
          <a:p>
            <a:r>
              <a:rPr lang="en-US" dirty="0" smtClean="0"/>
              <a:t>DO YOU KNOW WHEN TO FLY?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5" y="1500312"/>
            <a:ext cx="4227170" cy="23774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24" y="1489605"/>
            <a:ext cx="3701514" cy="246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26" y="3958485"/>
            <a:ext cx="3567434" cy="2377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3265720"/>
            <a:ext cx="165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 fog??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7110" y="3265720"/>
            <a:ext cx="165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Storm??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8848" y="5651028"/>
            <a:ext cx="2189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Turbulence??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25" y="4142615"/>
            <a:ext cx="3290018" cy="2468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67155" y="5843878"/>
            <a:ext cx="1656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ICING?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DurandE\AppData\Local\Microsoft\Windows\Temporary Internet Files\Content.Outlook\Q63FNQ97\Logo (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19" y="0"/>
            <a:ext cx="16748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7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WEATHER HAZARDS</a:t>
            </a:r>
            <a:br>
              <a:rPr lang="en-US" dirty="0" smtClean="0"/>
            </a:br>
            <a:r>
              <a:rPr lang="en-US" sz="3200" dirty="0" smtClean="0"/>
              <a:t>(Low cloud and poor </a:t>
            </a:r>
            <a:r>
              <a:rPr lang="en-US" sz="3200" dirty="0"/>
              <a:t>V</a:t>
            </a:r>
            <a:r>
              <a:rPr lang="en-US" sz="3200" dirty="0" smtClean="0"/>
              <a:t>is</a:t>
            </a:r>
            <a:r>
              <a:rPr lang="en-US" sz="32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8792"/>
            <a:ext cx="8686800" cy="479737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8" y="2069047"/>
            <a:ext cx="3023017" cy="201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47" y="1928601"/>
            <a:ext cx="2831253" cy="2011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3774"/>
            <a:ext cx="3520440" cy="2340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234356"/>
            <a:ext cx="3429000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75417" y="2612363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HAZE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5223706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68679" y="2705555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FOG/MIST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01000" y="5223706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DUST</a:t>
            </a:r>
            <a:endParaRPr lang="en-US" dirty="0"/>
          </a:p>
        </p:txBody>
      </p:sp>
      <p:pic>
        <p:nvPicPr>
          <p:cNvPr id="14" name="Picture 2" descr="C:\Users\DurandE\AppData\Local\Microsoft\Windows\Temporary Internet Files\Content.Outlook\Q63FNQ97\Logo (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19" y="0"/>
            <a:ext cx="16748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HAZARDs</a:t>
            </a:r>
            <a:br>
              <a:rPr lang="en-US" dirty="0" smtClean="0"/>
            </a:br>
            <a:r>
              <a:rPr lang="en-US" sz="3200" dirty="0" smtClean="0"/>
              <a:t>(ICING)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stall speed</a:t>
            </a:r>
          </a:p>
          <a:p>
            <a:r>
              <a:rPr lang="en-US" dirty="0" smtClean="0"/>
              <a:t>Decreased drag</a:t>
            </a:r>
          </a:p>
          <a:p>
            <a:r>
              <a:rPr lang="en-US" dirty="0" smtClean="0"/>
              <a:t>Increased weight</a:t>
            </a:r>
          </a:p>
          <a:p>
            <a:r>
              <a:rPr lang="en-US" dirty="0" smtClean="0"/>
              <a:t>Decreased lift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165" y="3657600"/>
            <a:ext cx="4526280" cy="3017520"/>
          </a:xfrm>
          <a:prstGeom prst="rect">
            <a:avLst/>
          </a:prstGeom>
        </p:spPr>
      </p:pic>
      <p:pic>
        <p:nvPicPr>
          <p:cNvPr id="5" name="Picture 2" descr="C:\Users\DurandE\AppData\Local\Microsoft\Windows\Temporary Internet Files\Content.Outlook\Q63FNQ97\Logo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19" y="0"/>
            <a:ext cx="16748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HAZARDS</a:t>
            </a:r>
            <a:br>
              <a:rPr lang="en-US" dirty="0" smtClean="0"/>
            </a:br>
            <a:r>
              <a:rPr lang="en-US" sz="3200" dirty="0" smtClean="0"/>
              <a:t>(Thunderstorms)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Most violent and threatening weather phenomena</a:t>
            </a:r>
          </a:p>
          <a:p>
            <a:r>
              <a:rPr lang="en-US" sz="2800" dirty="0" smtClean="0"/>
              <a:t>Every hazard under one umbrella</a:t>
            </a:r>
          </a:p>
          <a:p>
            <a:pPr marL="0" indent="0" algn="just">
              <a:buNone/>
            </a:pPr>
            <a:r>
              <a:rPr lang="en-US" sz="2600" dirty="0" smtClean="0">
                <a:solidFill>
                  <a:schemeClr val="accent1"/>
                </a:solidFill>
              </a:rPr>
              <a:t>	Moderate-</a:t>
            </a:r>
            <a:r>
              <a:rPr lang="en-US" sz="2400" dirty="0" smtClean="0">
                <a:solidFill>
                  <a:schemeClr val="accent1"/>
                </a:solidFill>
              </a:rPr>
              <a:t>Severe Icing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	Small-Large hail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 	Moderate-Severe turbulence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	Light-Heavy precipitation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	Low </a:t>
            </a:r>
            <a:r>
              <a:rPr lang="en-US" sz="2400" dirty="0">
                <a:solidFill>
                  <a:schemeClr val="accent1"/>
                </a:solidFill>
              </a:rPr>
              <a:t>V</a:t>
            </a:r>
            <a:r>
              <a:rPr lang="en-US" sz="2400" dirty="0" smtClean="0">
                <a:solidFill>
                  <a:schemeClr val="accent1"/>
                </a:solidFill>
              </a:rPr>
              <a:t>is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	Lightning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	tornado </a:t>
            </a:r>
          </a:p>
          <a:p>
            <a:r>
              <a:rPr lang="en-US" dirty="0" smtClean="0"/>
              <a:t>Types of TS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3D5B7F"/>
                </a:solidFill>
              </a:rPr>
              <a:t>	</a:t>
            </a:r>
            <a:r>
              <a:rPr lang="en-US" sz="2200" dirty="0" smtClean="0">
                <a:solidFill>
                  <a:srgbClr val="3D5B7F"/>
                </a:solidFill>
              </a:rPr>
              <a:t>Air-mass TS- common in summer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3D5B7F"/>
                </a:solidFill>
              </a:rPr>
              <a:t>	Orographic TS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3D5B7F"/>
                </a:solidFill>
              </a:rPr>
              <a:t>	Frontal TS- with the approach of cold-front</a:t>
            </a:r>
          </a:p>
          <a:p>
            <a:pPr marL="0" indent="0">
              <a:buNone/>
            </a:pPr>
            <a:r>
              <a:rPr lang="en-US" sz="2400" dirty="0" smtClean="0"/>
              <a:t>PS: </a:t>
            </a:r>
            <a:r>
              <a:rPr lang="en-US" sz="2400" dirty="0" smtClean="0">
                <a:solidFill>
                  <a:srgbClr val="FF0000"/>
                </a:solidFill>
              </a:rPr>
              <a:t>Gust front- </a:t>
            </a:r>
            <a:r>
              <a:rPr lang="en-US" sz="2400" dirty="0" smtClean="0"/>
              <a:t>strong downburst that run ahead of a storm causing a change in wind. This may occur in clear skies and can be nasty for the unwary pilot.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DurandE\AppData\Local\Microsoft\Windows\Temporary Internet Files\Content.Outlook\Q63FNQ97\Logo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19" y="0"/>
            <a:ext cx="16748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8229600" cy="1219200"/>
          </a:xfrm>
        </p:spPr>
        <p:txBody>
          <a:bodyPr/>
          <a:lstStyle/>
          <a:p>
            <a:r>
              <a:rPr lang="en-US" dirty="0" smtClean="0"/>
              <a:t>WEATHER AND HAZARDS</a:t>
            </a:r>
            <a:br>
              <a:rPr lang="en-US" dirty="0" smtClean="0"/>
            </a:br>
            <a:r>
              <a:rPr lang="en-US" sz="3200" dirty="0" smtClean="0"/>
              <a:t>(WIND SHEAR AND TURBULENCE)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What is turbulence?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Wind currents that vary greatly over short distances</a:t>
            </a:r>
          </a:p>
          <a:p>
            <a:r>
              <a:rPr lang="en-US" dirty="0" smtClean="0"/>
              <a:t>What is wind shear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A change in horizontal wind speed and/or direction with height. Biggest danger in lowest 1500 feet AGL.</a:t>
            </a:r>
          </a:p>
          <a:p>
            <a:pPr marL="0" indent="0">
              <a:buNone/>
            </a:pPr>
            <a:r>
              <a:rPr lang="en-US" dirty="0" smtClean="0"/>
              <a:t>Types of turbulence/wind shear </a:t>
            </a:r>
          </a:p>
          <a:p>
            <a:r>
              <a:rPr lang="en-US" sz="2000" dirty="0" smtClean="0"/>
              <a:t>Thermal turbulence- Occurs when surface is sufficiently warm, vertical currents of air form (mostly in summer and spring).</a:t>
            </a:r>
          </a:p>
          <a:p>
            <a:r>
              <a:rPr lang="en-US" sz="2000" dirty="0" smtClean="0"/>
              <a:t>Thunderstorm turbulence</a:t>
            </a:r>
          </a:p>
          <a:p>
            <a:r>
              <a:rPr lang="en-US" sz="2000" dirty="0" smtClean="0"/>
              <a:t>Mountain Waves- Winds of 15kt and above mountains, blowing perpendicular on the mountain top.</a:t>
            </a:r>
          </a:p>
          <a:p>
            <a:r>
              <a:rPr lang="en-US" sz="2000" dirty="0" smtClean="0"/>
              <a:t>Low-Level wind shear- 15kt difference between the ground and 1500ft above.</a:t>
            </a:r>
          </a:p>
          <a:p>
            <a:r>
              <a:rPr lang="en-US" sz="2000" dirty="0" smtClean="0"/>
              <a:t>Frontal turbulence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676"/>
          </a:xfrm>
          <a:prstGeom prst="rect">
            <a:avLst/>
          </a:prstGeom>
        </p:spPr>
      </p:pic>
      <p:pic>
        <p:nvPicPr>
          <p:cNvPr id="5" name="Picture 2" descr="C:\Users\DurandE\AppData\Local\Microsoft\Windows\Temporary Internet Files\Content.Outlook\Q63FNQ97\Logo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19" y="0"/>
            <a:ext cx="16748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5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ARE YOU VFR???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1800" dirty="0" smtClean="0"/>
              <a:t>These standard conditions  may vary by country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Visual Flight Rules </a:t>
            </a:r>
            <a:r>
              <a:rPr lang="en-US" sz="1800" dirty="0" smtClean="0"/>
              <a:t>– conditions under which </a:t>
            </a:r>
            <a:r>
              <a:rPr lang="en-US" sz="1800" dirty="0"/>
              <a:t>pilot </a:t>
            </a:r>
            <a:r>
              <a:rPr lang="en-US" sz="1800" dirty="0" smtClean="0"/>
              <a:t>have sufficient </a:t>
            </a:r>
            <a:r>
              <a:rPr lang="en-US" sz="1800" dirty="0"/>
              <a:t>visibility to fly the </a:t>
            </a:r>
            <a:r>
              <a:rPr lang="en-US" sz="1800" dirty="0" smtClean="0"/>
              <a:t>aircraft, but </a:t>
            </a:r>
            <a:r>
              <a:rPr lang="en-US" sz="1800" dirty="0"/>
              <a:t>maintaining visual separation from terrain and other aircraft</a:t>
            </a:r>
            <a:endParaRPr lang="en-US" sz="1800" dirty="0" smtClean="0"/>
          </a:p>
          <a:p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88221"/>
              </p:ext>
            </p:extLst>
          </p:nvPr>
        </p:nvGraphicFramePr>
        <p:xfrm>
          <a:off x="1524000" y="1752600"/>
          <a:ext cx="6096000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VFR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IFR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Flying</a:t>
                      </a:r>
                      <a:r>
                        <a:rPr lang="en-US" baseline="0" dirty="0" smtClean="0"/>
                        <a:t> on sight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 instruments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Clouds:</a:t>
                      </a:r>
                    </a:p>
                    <a:p>
                      <a:pPr algn="ctr"/>
                      <a:r>
                        <a:rPr lang="en-US" baseline="0" dirty="0" smtClean="0"/>
                        <a:t>1500 </a:t>
                      </a:r>
                      <a:r>
                        <a:rPr lang="en-US" baseline="0" dirty="0" err="1" smtClean="0"/>
                        <a:t>ft</a:t>
                      </a:r>
                      <a:r>
                        <a:rPr lang="en-US" baseline="0" dirty="0" smtClean="0"/>
                        <a:t> and lower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Clouds:</a:t>
                      </a:r>
                    </a:p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Visibility:</a:t>
                      </a:r>
                    </a:p>
                    <a:p>
                      <a:pPr algn="ctr"/>
                      <a:r>
                        <a:rPr lang="en-US" dirty="0" smtClean="0"/>
                        <a:t>5000 meters or lower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Visibility:</a:t>
                      </a:r>
                    </a:p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Thunderstorms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Thunderstorms</a:t>
                      </a:r>
                      <a:endParaRPr lang="en-US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Strong winds – aircraft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Strong winds – aircraft weight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DurandE\AppData\Local\Microsoft\Windows\Temporary Internet Files\Content.Outlook\Q63FNQ97\Logo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19" y="0"/>
            <a:ext cx="16748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3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CAVOK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</a:t>
            </a:r>
            <a:r>
              <a:rPr lang="en-US" sz="2000" dirty="0" smtClean="0">
                <a:solidFill>
                  <a:srgbClr val="3D5B7F"/>
                </a:solidFill>
              </a:rPr>
              <a:t>Visibility &gt;10 km or more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3D5B7F"/>
                </a:solidFill>
              </a:rPr>
              <a:t> </a:t>
            </a:r>
            <a:r>
              <a:rPr lang="en-US" sz="2000" dirty="0" smtClean="0">
                <a:solidFill>
                  <a:srgbClr val="3D5B7F"/>
                </a:solidFill>
              </a:rPr>
              <a:t>  No cloud of operational significance</a:t>
            </a:r>
            <a:endParaRPr lang="en-US" sz="2000" dirty="0" smtClean="0"/>
          </a:p>
          <a:p>
            <a:r>
              <a:rPr lang="en-US" dirty="0" smtClean="0"/>
              <a:t>EMBD TS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3D5B7F"/>
                </a:solidFill>
              </a:rPr>
              <a:t>Thunderstorms over a large area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3D5B7F"/>
                </a:solidFill>
              </a:rPr>
              <a:t> </a:t>
            </a:r>
            <a:r>
              <a:rPr lang="en-US" sz="2000" dirty="0" smtClean="0">
                <a:solidFill>
                  <a:srgbClr val="3D5B7F"/>
                </a:solidFill>
              </a:rPr>
              <a:t> Not easily identifiable </a:t>
            </a:r>
          </a:p>
          <a:p>
            <a:r>
              <a:rPr lang="en-US" dirty="0" smtClean="0"/>
              <a:t>ISOL TS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3D5B7F"/>
                </a:solidFill>
              </a:rPr>
              <a:t>Thunderstorms significantly apart from each other</a:t>
            </a:r>
          </a:p>
          <a:p>
            <a:r>
              <a:rPr lang="en-US" dirty="0" smtClean="0"/>
              <a:t>OVC CLOUD 8/8</a:t>
            </a:r>
          </a:p>
          <a:p>
            <a:r>
              <a:rPr lang="en-US" dirty="0" smtClean="0"/>
              <a:t>BKN CLOUD 5-7 </a:t>
            </a:r>
            <a:r>
              <a:rPr lang="en-US" dirty="0" err="1" smtClean="0"/>
              <a:t>octas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SCT CLOUD 3-5 </a:t>
            </a:r>
            <a:r>
              <a:rPr lang="en-US" dirty="0" err="1" smtClean="0"/>
              <a:t>octas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 descr="C:\Users\DurandE\AppData\Local\Microsoft\Windows\Temporary Internet Files\Content.Outlook\Q63FNQ97\Logo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19" y="0"/>
            <a:ext cx="16748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2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1219200"/>
          </a:xfrm>
        </p:spPr>
        <p:txBody>
          <a:bodyPr/>
          <a:lstStyle/>
          <a:p>
            <a:r>
              <a:rPr lang="en-US" dirty="0" smtClean="0"/>
              <a:t>PLANNING YOUR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Aviation website for useful products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2400" dirty="0" smtClean="0"/>
              <a:t>(</a:t>
            </a:r>
            <a:r>
              <a:rPr lang="en-US" sz="2400" dirty="0" err="1" smtClean="0"/>
              <a:t>Spotgraph</a:t>
            </a:r>
            <a:r>
              <a:rPr lang="en-US" sz="2400" dirty="0" smtClean="0"/>
              <a:t> winds, Weather charts, TAFs, Warnings)</a:t>
            </a:r>
          </a:p>
          <a:p>
            <a:r>
              <a:rPr lang="en-US" dirty="0" smtClean="0"/>
              <a:t>Make sure you understand all products</a:t>
            </a:r>
          </a:p>
          <a:p>
            <a:r>
              <a:rPr lang="en-US" dirty="0" smtClean="0"/>
              <a:t>Call for a weather briefing </a:t>
            </a:r>
          </a:p>
          <a:p>
            <a:r>
              <a:rPr lang="en-US" dirty="0" smtClean="0"/>
              <a:t>Check for updates in the weather</a:t>
            </a:r>
          </a:p>
        </p:txBody>
      </p:sp>
      <p:pic>
        <p:nvPicPr>
          <p:cNvPr id="4" name="Picture 2" descr="C:\Users\DurandE\AppData\Local\Microsoft\Windows\Temporary Internet Files\Content.Outlook\Q63FNQ97\Logo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19" y="0"/>
            <a:ext cx="16748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2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5648B"/>
      </a:accent1>
      <a:accent2>
        <a:srgbClr val="666633"/>
      </a:accent2>
      <a:accent3>
        <a:srgbClr val="999966"/>
      </a:accent3>
      <a:accent4>
        <a:srgbClr val="996633"/>
      </a:accent4>
      <a:accent5>
        <a:srgbClr val="999933"/>
      </a:accent5>
      <a:accent6>
        <a:srgbClr val="9966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993</Words>
  <Application>Microsoft Office PowerPoint</Application>
  <PresentationFormat>On-screen Show (4:3)</PresentationFormat>
  <Paragraphs>161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DO YOU KNOW WHEN TO FLY?</vt:lpstr>
      <vt:lpstr>WEATHER HAZARDS (Low cloud and poor Vis)</vt:lpstr>
      <vt:lpstr>WEATHER HAZARDs (ICING)</vt:lpstr>
      <vt:lpstr>WEATHER HAZARDS (Thunderstorms)</vt:lpstr>
      <vt:lpstr>WEATHER AND HAZARDS (WIND SHEAR AND TURBULENCE)</vt:lpstr>
      <vt:lpstr>ARE YOU VFR???</vt:lpstr>
      <vt:lpstr>BASIC TERMINOLOGY</vt:lpstr>
      <vt:lpstr>PLANNING YOUR FLIGHT</vt:lpstr>
      <vt:lpstr>SIGN-UP TO AVIATION WEBSITE</vt:lpstr>
      <vt:lpstr>AVIATION WEBSITE - Spotgraph</vt:lpstr>
      <vt:lpstr>AVIATION WEBSITE - Charts</vt:lpstr>
      <vt:lpstr>AVIATION WEBSITE –  TAFs and warnings</vt:lpstr>
      <vt:lpstr>WHERE/ WHO TO ASK?</vt:lpstr>
      <vt:lpstr>PHONE BRIEFING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Company</dc:creator>
  <cp:lastModifiedBy>Erik Du Rand</cp:lastModifiedBy>
  <cp:revision>107</cp:revision>
  <dcterms:created xsi:type="dcterms:W3CDTF">2013-12-25T12:45:28Z</dcterms:created>
  <dcterms:modified xsi:type="dcterms:W3CDTF">2017-04-18T11:08:04Z</dcterms:modified>
</cp:coreProperties>
</file>