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6" r:id="rId2"/>
    <p:sldId id="297" r:id="rId3"/>
    <p:sldId id="302" r:id="rId4"/>
    <p:sldId id="304" r:id="rId5"/>
    <p:sldId id="303" r:id="rId6"/>
    <p:sldId id="306" r:id="rId7"/>
    <p:sldId id="305" r:id="rId8"/>
    <p:sldId id="307" r:id="rId9"/>
    <p:sldId id="267" r:id="rId10"/>
    <p:sldId id="322" r:id="rId11"/>
    <p:sldId id="323" r:id="rId12"/>
    <p:sldId id="308" r:id="rId13"/>
    <p:sldId id="271" r:id="rId14"/>
    <p:sldId id="272" r:id="rId15"/>
    <p:sldId id="311" r:id="rId16"/>
    <p:sldId id="312" r:id="rId17"/>
    <p:sldId id="274" r:id="rId18"/>
    <p:sldId id="309" r:id="rId19"/>
    <p:sldId id="310" r:id="rId20"/>
    <p:sldId id="313" r:id="rId21"/>
    <p:sldId id="314" r:id="rId22"/>
    <p:sldId id="299" r:id="rId23"/>
    <p:sldId id="300" r:id="rId24"/>
    <p:sldId id="276" r:id="rId25"/>
    <p:sldId id="277" r:id="rId26"/>
    <p:sldId id="315" r:id="rId27"/>
    <p:sldId id="316" r:id="rId28"/>
    <p:sldId id="318" r:id="rId29"/>
    <p:sldId id="319" r:id="rId30"/>
    <p:sldId id="320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8580" autoAdjust="0"/>
  </p:normalViewPr>
  <p:slideViewPr>
    <p:cSldViewPr>
      <p:cViewPr>
        <p:scale>
          <a:sx n="66" d="100"/>
          <a:sy n="66" d="100"/>
        </p:scale>
        <p:origin x="-1934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00997021836284E-2"/>
          <c:y val="2.4872592503966794E-2"/>
          <c:w val="0.76445191125717216"/>
          <c:h val="0.88932070225815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Serious Incidents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75</c:v>
                </c:pt>
                <c:pt idx="2">
                  <c:v>37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780160"/>
        <c:axId val="64781696"/>
        <c:axId val="37488384"/>
      </c:bar3DChart>
      <c:catAx>
        <c:axId val="647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  <c:crossAx val="64781696"/>
        <c:crosses val="autoZero"/>
        <c:auto val="1"/>
        <c:lblAlgn val="ctr"/>
        <c:lblOffset val="100"/>
        <c:noMultiLvlLbl val="0"/>
      </c:catAx>
      <c:valAx>
        <c:axId val="64781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4780160"/>
        <c:crosses val="autoZero"/>
        <c:crossBetween val="between"/>
      </c:valAx>
      <c:serAx>
        <c:axId val="3748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647816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71498017835417E-2"/>
          <c:y val="5.8280992034476786E-2"/>
          <c:w val="0.58200951926750688"/>
          <c:h val="0.832408963603527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8677933707456174E-3"/>
                  <c:y val="9.638786904814193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7933707456174E-3"/>
                  <c:y val="0.106641897670284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016900561184263E-3"/>
                  <c:y val="0.1292007606389987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Private Flights</c:v>
                </c:pt>
                <c:pt idx="1">
                  <c:v>Training Flights</c:v>
                </c:pt>
                <c:pt idx="2">
                  <c:v>Commercial flights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2279936"/>
        <c:axId val="64814464"/>
        <c:axId val="37490176"/>
      </c:bar3DChart>
      <c:valAx>
        <c:axId val="6481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279936"/>
        <c:crosses val="autoZero"/>
        <c:crossBetween val="between"/>
      </c:valAx>
      <c:catAx>
        <c:axId val="9227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814464"/>
        <c:crosses val="autoZero"/>
        <c:auto val="1"/>
        <c:lblAlgn val="ctr"/>
        <c:lblOffset val="100"/>
        <c:noMultiLvlLbl val="0"/>
      </c:catAx>
      <c:serAx>
        <c:axId val="37490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48144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69807961716991E-2"/>
          <c:y val="7.8438966107113206E-2"/>
          <c:w val="0.58631120932362524"/>
          <c:h val="0.858527127938165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7.1694834268640432E-3"/>
                  <c:y val="0.14697441025071289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16900561184263E-3"/>
                  <c:y val="0.12177879706487639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Fixed Wing</c:v>
                </c:pt>
                <c:pt idx="1">
                  <c:v>Helicopters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5786880"/>
        <c:axId val="95788416"/>
        <c:axId val="92289216"/>
      </c:bar3DChart>
      <c:catAx>
        <c:axId val="95786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788416"/>
        <c:crosses val="autoZero"/>
        <c:auto val="1"/>
        <c:lblAlgn val="ctr"/>
        <c:lblOffset val="100"/>
        <c:noMultiLvlLbl val="0"/>
      </c:catAx>
      <c:valAx>
        <c:axId val="9578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86880"/>
        <c:crosses val="autoZero"/>
        <c:crossBetween val="between"/>
      </c:valAx>
      <c:serAx>
        <c:axId val="92289216"/>
        <c:scaling>
          <c:orientation val="minMax"/>
        </c:scaling>
        <c:delete val="1"/>
        <c:axPos val="b"/>
        <c:majorTickMark val="out"/>
        <c:minorTickMark val="none"/>
        <c:tickLblPos val="nextTo"/>
        <c:crossAx val="957884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361705971242583E-2"/>
          <c:y val="3.1468229720507244E-2"/>
          <c:w val="0.78562284859044573"/>
          <c:h val="0.880653968342141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Sheet1!$A$2:$A$7</c:f>
              <c:strCache>
                <c:ptCount val="6"/>
                <c:pt idx="0">
                  <c:v>ATPL</c:v>
                </c:pt>
                <c:pt idx="1">
                  <c:v>CPL</c:v>
                </c:pt>
                <c:pt idx="2">
                  <c:v>NPL</c:v>
                </c:pt>
                <c:pt idx="3">
                  <c:v>PPL</c:v>
                </c:pt>
                <c:pt idx="4">
                  <c:v>SPL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5709056"/>
        <c:axId val="95710592"/>
        <c:axId val="95683456"/>
      </c:bar3DChart>
      <c:catAx>
        <c:axId val="9570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5710592"/>
        <c:crosses val="autoZero"/>
        <c:auto val="1"/>
        <c:lblAlgn val="ctr"/>
        <c:lblOffset val="100"/>
        <c:noMultiLvlLbl val="0"/>
      </c:catAx>
      <c:valAx>
        <c:axId val="9571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09056"/>
        <c:crosses val="autoZero"/>
        <c:crossBetween val="between"/>
      </c:valAx>
      <c:serAx>
        <c:axId val="95683456"/>
        <c:scaling>
          <c:orientation val="minMax"/>
        </c:scaling>
        <c:delete val="1"/>
        <c:axPos val="b"/>
        <c:majorTickMark val="out"/>
        <c:minorTickMark val="none"/>
        <c:tickLblPos val="nextTo"/>
        <c:crossAx val="957105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71498017835417E-2"/>
          <c:y val="5.8280992034476786E-2"/>
          <c:w val="0.58200951926750688"/>
          <c:h val="0.832408963603527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Sheet1!$A$2:$A$4</c:f>
              <c:strCache>
                <c:ptCount val="3"/>
                <c:pt idx="0">
                  <c:v>Private</c:v>
                </c:pt>
                <c:pt idx="1">
                  <c:v>Training </c:v>
                </c:pt>
                <c:pt idx="2">
                  <c:v>Commercial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4613760"/>
        <c:axId val="104612224"/>
        <c:axId val="95686144"/>
      </c:bar3DChart>
      <c:valAx>
        <c:axId val="10461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613760"/>
        <c:crosses val="autoZero"/>
        <c:crossBetween val="between"/>
      </c:valAx>
      <c:catAx>
        <c:axId val="10461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612224"/>
        <c:crosses val="autoZero"/>
        <c:auto val="1"/>
        <c:lblAlgn val="ctr"/>
        <c:lblOffset val="100"/>
        <c:noMultiLvlLbl val="0"/>
      </c:catAx>
      <c:serAx>
        <c:axId val="95686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46122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82652106755163E-2"/>
          <c:y val="3.5462405886525432E-2"/>
          <c:w val="0.76445191125717216"/>
          <c:h val="0.88932070225815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142</c:v>
                </c:pt>
                <c:pt idx="1">
                  <c:v>126</c:v>
                </c:pt>
                <c:pt idx="2">
                  <c:v>111</c:v>
                </c:pt>
                <c:pt idx="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390592"/>
        <c:axId val="104596608"/>
        <c:axId val="103374336"/>
      </c:bar3DChart>
      <c:catAx>
        <c:axId val="10339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Arial Narrow" pitchFamily="34" charset="0"/>
              </a:defRPr>
            </a:pPr>
            <a:endParaRPr lang="en-US"/>
          </a:p>
        </c:txPr>
        <c:crossAx val="104596608"/>
        <c:crosses val="autoZero"/>
        <c:auto val="1"/>
        <c:lblAlgn val="ctr"/>
        <c:lblOffset val="100"/>
        <c:noMultiLvlLbl val="0"/>
      </c:catAx>
      <c:valAx>
        <c:axId val="104596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3390592"/>
        <c:crosses val="autoZero"/>
        <c:crossBetween val="between"/>
      </c:valAx>
      <c:serAx>
        <c:axId val="10337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0459660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71498017835417E-2"/>
          <c:y val="5.8280992034476786E-2"/>
          <c:w val="0.58200951926750688"/>
          <c:h val="0.832408963603527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4.3016900561184263E-3"/>
                  <c:y val="0.11484512056799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7933707456174E-3"/>
                  <c:y val="7.998142325271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355867414912347E-3"/>
                  <c:y val="7.998142325271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Private Flights</c:v>
                </c:pt>
                <c:pt idx="1">
                  <c:v>Commercial flights</c:v>
                </c:pt>
                <c:pt idx="2">
                  <c:v>Training Flights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6136704"/>
        <c:axId val="106134912"/>
        <c:axId val="103372544"/>
      </c:bar3DChart>
      <c:valAx>
        <c:axId val="10613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136704"/>
        <c:crosses val="autoZero"/>
        <c:crossBetween val="between"/>
      </c:valAx>
      <c:catAx>
        <c:axId val="106136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134912"/>
        <c:crosses val="autoZero"/>
        <c:auto val="1"/>
        <c:lblAlgn val="ctr"/>
        <c:lblOffset val="100"/>
        <c:noMultiLvlLbl val="0"/>
      </c:catAx>
      <c:serAx>
        <c:axId val="103372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613491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361705971242583E-2"/>
          <c:y val="3.1468229720507244E-2"/>
          <c:w val="0.78562284859044573"/>
          <c:h val="0.880653968342141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4338966853728087E-3"/>
                  <c:y val="0.1028820871754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7933707456174E-3"/>
                  <c:y val="9.448354944688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8966853728087E-3"/>
                  <c:y val="6.9287936261050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7.558683955750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PPL</c:v>
                </c:pt>
                <c:pt idx="1">
                  <c:v>CPL</c:v>
                </c:pt>
                <c:pt idx="2">
                  <c:v>NPL</c:v>
                </c:pt>
                <c:pt idx="3">
                  <c:v>SPL</c:v>
                </c:pt>
                <c:pt idx="4">
                  <c:v>ATPL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26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6013056"/>
        <c:axId val="106014592"/>
        <c:axId val="103349760"/>
      </c:bar3DChart>
      <c:catAx>
        <c:axId val="10601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014592"/>
        <c:crosses val="autoZero"/>
        <c:auto val="1"/>
        <c:lblAlgn val="ctr"/>
        <c:lblOffset val="100"/>
        <c:noMultiLvlLbl val="0"/>
      </c:catAx>
      <c:valAx>
        <c:axId val="10601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013056"/>
        <c:crosses val="autoZero"/>
        <c:crossBetween val="between"/>
      </c:valAx>
      <c:serAx>
        <c:axId val="10334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60145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80024044947387"/>
          <c:y val="5.8280977618244752E-2"/>
          <c:w val="0.58200951926750688"/>
          <c:h val="0.832408963603527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Sheet1!$A$2:$A$4</c:f>
              <c:strCache>
                <c:ptCount val="3"/>
                <c:pt idx="0">
                  <c:v>PRIVATE</c:v>
                </c:pt>
                <c:pt idx="1">
                  <c:v>COMM </c:v>
                </c:pt>
                <c:pt idx="2">
                  <c:v>TRAINING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4390656"/>
        <c:axId val="104388864"/>
        <c:axId val="105982144"/>
      </c:bar3DChart>
      <c:valAx>
        <c:axId val="10438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90656"/>
        <c:crosses val="autoZero"/>
        <c:crossBetween val="between"/>
      </c:valAx>
      <c:catAx>
        <c:axId val="10439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388864"/>
        <c:crosses val="autoZero"/>
        <c:auto val="1"/>
        <c:lblAlgn val="ctr"/>
        <c:lblOffset val="100"/>
        <c:noMultiLvlLbl val="0"/>
      </c:catAx>
      <c:serAx>
        <c:axId val="105982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43888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0.84677</cdr:x>
      <cdr:y>0.80769</cdr:y>
    </cdr:from>
    <cdr:to>
      <cdr:x>0.94918</cdr:x>
      <cdr:y>0.97049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60840" y="4536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0.13188</cdr:x>
      <cdr:y>0.21674</cdr:y>
    </cdr:from>
    <cdr:to>
      <cdr:x>0.72714</cdr:x>
      <cdr:y>0.28487</cdr:y>
    </cdr:to>
    <cdr:sp macro="" textlink="">
      <cdr:nvSpPr>
        <cdr:cNvPr id="2" name="Down Arrow 1"/>
        <cdr:cNvSpPr/>
      </cdr:nvSpPr>
      <cdr:spPr>
        <a:xfrm xmlns:a="http://schemas.openxmlformats.org/drawingml/2006/main" rot="17653109">
          <a:off x="3643755" y="-1248862"/>
          <a:ext cx="382661" cy="5315072"/>
        </a:xfrm>
        <a:prstGeom xmlns:a="http://schemas.openxmlformats.org/drawingml/2006/main" prst="downArrow">
          <a:avLst>
            <a:gd name="adj1" fmla="val 48701"/>
            <a:gd name="adj2" fmla="val 181823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n>
              <a:solidFill>
                <a:srgbClr val="FF0000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0.80947</cdr:x>
      <cdr:y>0.75912</cdr:y>
    </cdr:from>
    <cdr:to>
      <cdr:x>0.97447</cdr:x>
      <cdr:y>0.95237</cdr:y>
    </cdr:to>
    <cdr:pic>
      <cdr:nvPicPr>
        <cdr:cNvPr id="2" name="Picture 1" descr="C:\Users\DurandE\AppData\Local\Microsoft\Windows\Temporary Internet Files\Content.Outlook\Q63FNQ97\Logo (5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69458" y="4700997"/>
          <a:ext cx="1461373" cy="11967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0.84677</cdr:x>
      <cdr:y>0.80769</cdr:y>
    </cdr:from>
    <cdr:to>
      <cdr:x>0.94918</cdr:x>
      <cdr:y>0.97049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60840" y="4536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0.17018</cdr:x>
      <cdr:y>0.19687</cdr:y>
    </cdr:from>
    <cdr:to>
      <cdr:x>0.76544</cdr:x>
      <cdr:y>0.265</cdr:y>
    </cdr:to>
    <cdr:sp macro="" textlink="">
      <cdr:nvSpPr>
        <cdr:cNvPr id="2" name="Down Arrow 1"/>
        <cdr:cNvSpPr/>
      </cdr:nvSpPr>
      <cdr:spPr>
        <a:xfrm xmlns:a="http://schemas.openxmlformats.org/drawingml/2006/main" rot="17288171">
          <a:off x="3985701" y="-1360449"/>
          <a:ext cx="382661" cy="5315072"/>
        </a:xfrm>
        <a:prstGeom xmlns:a="http://schemas.openxmlformats.org/drawingml/2006/main" prst="downArrow">
          <a:avLst>
            <a:gd name="adj1" fmla="val 48701"/>
            <a:gd name="adj2" fmla="val 181823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3632-E601-4344-BB71-E520FE031173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78A3C-FA96-4944-9783-DD4E195518B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584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866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30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4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44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24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26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27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28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8A3C-FA96-4944-9783-DD4E195518BD}" type="slidenum">
              <a:rPr lang="en-ZA" smtClean="0">
                <a:solidFill>
                  <a:prstClr val="black"/>
                </a:solidFill>
              </a:rPr>
              <a:pPr/>
              <a:t>29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891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203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90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53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0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46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511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563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653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02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953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5902-5FD4-40A6-ABCA-F8EAD45E99EA}" type="datetimeFigureOut">
              <a:rPr lang="en-ZA" smtClean="0"/>
              <a:t>2017/04/18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5FA1-8E44-4F95-B2C9-08D143CF4C7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314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301208"/>
            <a:ext cx="7772400" cy="1470025"/>
          </a:xfrm>
        </p:spPr>
        <p:txBody>
          <a:bodyPr>
            <a:noAutofit/>
          </a:bodyPr>
          <a:lstStyle/>
          <a:p>
            <a:r>
              <a:rPr lang="en-ZA" sz="5400" b="1" dirty="0" smtClean="0">
                <a:solidFill>
                  <a:schemeClr val="tx2"/>
                </a:solidFill>
                <a:latin typeface="Arial Narrow" pitchFamily="34" charset="0"/>
              </a:rPr>
              <a:t>TO AVIATION SAFETY </a:t>
            </a:r>
            <a:r>
              <a:rPr lang="en-ZA" sz="5400" b="1" dirty="0" smtClean="0">
                <a:latin typeface="Arial Narrow" pitchFamily="34" charset="0"/>
              </a:rPr>
              <a:t/>
            </a:r>
            <a:br>
              <a:rPr lang="en-ZA" sz="5400" b="1" dirty="0" smtClean="0">
                <a:latin typeface="Arial Narrow" pitchFamily="34" charset="0"/>
              </a:rPr>
            </a:br>
            <a:r>
              <a:rPr lang="en-ZA" sz="1800" b="1" dirty="0" smtClean="0">
                <a:latin typeface="Arial Narrow" pitchFamily="34" charset="0"/>
              </a:rPr>
              <a:t/>
            </a:r>
            <a:br>
              <a:rPr lang="en-ZA" sz="1800" b="1" dirty="0" smtClean="0">
                <a:latin typeface="Arial Narrow" pitchFamily="34" charset="0"/>
              </a:rPr>
            </a:br>
            <a:r>
              <a:rPr lang="en-ZA" sz="1600" b="1" dirty="0" smtClean="0">
                <a:latin typeface="Arial Narrow" pitchFamily="34" charset="0"/>
              </a:rPr>
              <a:t>BY: ERIK DU RAND</a:t>
            </a:r>
            <a:br>
              <a:rPr lang="en-ZA" sz="1600" b="1" dirty="0" smtClean="0">
                <a:latin typeface="Arial Narrow" pitchFamily="34" charset="0"/>
              </a:rPr>
            </a:br>
            <a:r>
              <a:rPr lang="en-ZA" sz="1600" b="1" dirty="0" smtClean="0">
                <a:latin typeface="Arial Narrow" pitchFamily="34" charset="0"/>
              </a:rPr>
              <a:t>2017</a:t>
            </a:r>
            <a:endParaRPr lang="en-ZA" sz="1600" dirty="0">
              <a:latin typeface="Arial Narrow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9789" y="-5012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5400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90" y="116632"/>
            <a:ext cx="142899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702" cy="574344"/>
          </a:xfrm>
          <a:prstGeom prst="rect">
            <a:avLst/>
          </a:prstGeom>
        </p:spPr>
      </p:pic>
      <p:pic>
        <p:nvPicPr>
          <p:cNvPr id="2050" name="Picture 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3" y="605498"/>
            <a:ext cx="560527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135677"/>
            <a:ext cx="6696744" cy="212365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latin typeface="Arial Narrow" pitchFamily="34" charset="0"/>
              </a:rPr>
              <a:t>What is a serious Incident?</a:t>
            </a:r>
            <a:endParaRPr lang="en-ZA" sz="66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7200" b="1" dirty="0" smtClean="0">
                <a:latin typeface="Arial Narrow" pitchFamily="34" charset="0"/>
              </a:rPr>
              <a:t>Its an Incident that had a HIGH probability of an accident occurring </a:t>
            </a:r>
            <a:endParaRPr lang="en-ZA" sz="7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35677"/>
            <a:ext cx="8424936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u="sng" dirty="0" smtClean="0">
                <a:latin typeface="Arial Narrow" pitchFamily="34" charset="0"/>
              </a:rPr>
              <a:t>Examples of Serious Incidents </a:t>
            </a:r>
            <a:endParaRPr lang="en-ZA" sz="6600" b="1" u="sng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17" y="476672"/>
            <a:ext cx="844508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800" b="1" dirty="0" smtClean="0">
                <a:latin typeface="Arial Narrow" pitchFamily="34" charset="0"/>
              </a:rPr>
              <a:t>Near miss </a:t>
            </a:r>
            <a:endParaRPr lang="en-ZA" sz="48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155" y="1628800"/>
            <a:ext cx="842493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latin typeface="Arial Narrow" pitchFamily="34" charset="0"/>
              </a:rPr>
              <a:t> </a:t>
            </a:r>
            <a:r>
              <a:rPr lang="en-ZA" sz="4800" b="1" dirty="0">
                <a:latin typeface="Arial Narrow" pitchFamily="34" charset="0"/>
              </a:rPr>
              <a:t>C</a:t>
            </a:r>
            <a:r>
              <a:rPr lang="en-ZA" sz="4800" b="1" dirty="0" smtClean="0">
                <a:latin typeface="Arial Narrow" pitchFamily="34" charset="0"/>
              </a:rPr>
              <a:t>ritical fuel situation  </a:t>
            </a:r>
            <a:endParaRPr lang="en-ZA" sz="48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65" y="2996952"/>
            <a:ext cx="842493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800" b="1" dirty="0" smtClean="0">
                <a:latin typeface="Arial Narrow" pitchFamily="34" charset="0"/>
              </a:rPr>
              <a:t>Decompression </a:t>
            </a:r>
            <a:r>
              <a:rPr lang="en-ZA" sz="6600" b="1" dirty="0" smtClean="0">
                <a:latin typeface="Arial Narrow" pitchFamily="34" charset="0"/>
              </a:rPr>
              <a:t> </a:t>
            </a:r>
            <a:endParaRPr lang="en-ZA" sz="66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81" y="4293096"/>
            <a:ext cx="84249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800" b="1" dirty="0" smtClean="0">
                <a:latin typeface="Arial Narrow" pitchFamily="34" charset="0"/>
              </a:rPr>
              <a:t>Collapsed nose gear </a:t>
            </a:r>
            <a:endParaRPr lang="en-ZA" sz="48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981" y="5376411"/>
            <a:ext cx="8426822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b="1" dirty="0" smtClean="0">
                <a:latin typeface="Arial Narrow" pitchFamily="34" charset="0"/>
              </a:rPr>
              <a:t>Structural damage to control surfaces</a:t>
            </a:r>
          </a:p>
        </p:txBody>
      </p:sp>
    </p:spTree>
    <p:extLst>
      <p:ext uri="{BB962C8B-B14F-4D97-AF65-F5344CB8AC3E}">
        <p14:creationId xmlns:p14="http://schemas.microsoft.com/office/powerpoint/2010/main" val="18297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" y="-44067"/>
            <a:ext cx="8229600" cy="1143000"/>
          </a:xfrm>
        </p:spPr>
        <p:txBody>
          <a:bodyPr/>
          <a:lstStyle/>
          <a:p>
            <a:pPr algn="l"/>
            <a:r>
              <a:rPr lang="en-ZA" b="1" u="sng" dirty="0" smtClean="0"/>
              <a:t>INCIDENT TRENDS</a:t>
            </a:r>
            <a:endParaRPr lang="en-ZA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24689"/>
              </p:ext>
            </p:extLst>
          </p:nvPr>
        </p:nvGraphicFramePr>
        <p:xfrm>
          <a:off x="107503" y="908720"/>
          <a:ext cx="957706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560" y="2636912"/>
            <a:ext cx="889248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solidFill>
                  <a:srgbClr val="FF0000"/>
                </a:solidFill>
                <a:latin typeface="Arial Narrow" pitchFamily="34" charset="0"/>
              </a:rPr>
              <a:t>IT REMAINS A CONCERN</a:t>
            </a:r>
            <a:endParaRPr lang="en-ZA" sz="6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869160"/>
            <a:ext cx="2466180" cy="110799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latin typeface="Arial Narrow" pitchFamily="34" charset="0"/>
              </a:rPr>
              <a:t>WHY?</a:t>
            </a:r>
            <a:endParaRPr lang="en-ZA" sz="66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5527" y="1196752"/>
            <a:ext cx="246618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latin typeface="Arial Narrow" pitchFamily="34" charset="0"/>
              </a:rPr>
              <a:t>BUT</a:t>
            </a:r>
            <a:endParaRPr lang="en-ZA" sz="6600" b="1" dirty="0"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90" y="8455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08759"/>
              </p:ext>
            </p:extLst>
          </p:nvPr>
        </p:nvGraphicFramePr>
        <p:xfrm>
          <a:off x="539552" y="960251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6785" y="17580"/>
            <a:ext cx="864096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u="sng" dirty="0" smtClean="0">
                <a:solidFill>
                  <a:prstClr val="black"/>
                </a:solidFill>
                <a:latin typeface="Arial Narrow" pitchFamily="34" charset="0"/>
              </a:rPr>
              <a:t>THE MAJORITY OF SERIOUS INCIDENTS REMAINS……….</a:t>
            </a:r>
            <a:endParaRPr lang="en-ZA" sz="44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46" y="3489547"/>
            <a:ext cx="1025006" cy="11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77" y="5013176"/>
            <a:ext cx="108188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4159839">
            <a:off x="3915192" y="1765194"/>
            <a:ext cx="292474" cy="2894888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TextBox 1"/>
          <p:cNvSpPr txBox="1"/>
          <p:nvPr/>
        </p:nvSpPr>
        <p:spPr>
          <a:xfrm>
            <a:off x="5527258" y="2302019"/>
            <a:ext cx="3400202" cy="525765"/>
          </a:xfrm>
          <a:prstGeom prst="rect">
            <a:avLst/>
          </a:prstGeom>
          <a:solidFill>
            <a:srgbClr val="FF33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PRIVATE SECTOR  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P spid="5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788374"/>
              </p:ext>
            </p:extLst>
          </p:nvPr>
        </p:nvGraphicFramePr>
        <p:xfrm>
          <a:off x="395536" y="1052736"/>
          <a:ext cx="885698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65" y="4964641"/>
            <a:ext cx="108188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48" y="3284984"/>
            <a:ext cx="1191315" cy="131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785" y="17580"/>
            <a:ext cx="864096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u="sng" dirty="0" smtClean="0">
                <a:solidFill>
                  <a:prstClr val="black"/>
                </a:solidFill>
                <a:latin typeface="Arial Narrow" pitchFamily="34" charset="0"/>
              </a:rPr>
              <a:t>AIRCRAFT INVOLVED IN SERIOUS  INCIDENTS</a:t>
            </a:r>
            <a:endParaRPr lang="en-ZA" sz="44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8" name="Picture 7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90" y="5667649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501595"/>
              </p:ext>
            </p:extLst>
          </p:nvPr>
        </p:nvGraphicFramePr>
        <p:xfrm>
          <a:off x="146785" y="920027"/>
          <a:ext cx="885698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65" y="4964641"/>
            <a:ext cx="108188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48" y="3284984"/>
            <a:ext cx="1191315" cy="131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785" y="17580"/>
            <a:ext cx="864096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u="sng" dirty="0" smtClean="0">
                <a:solidFill>
                  <a:prstClr val="black"/>
                </a:solidFill>
                <a:latin typeface="Arial Narrow" pitchFamily="34" charset="0"/>
              </a:rPr>
              <a:t>LISENSES AND SERIOUS  INCIDENTS</a:t>
            </a:r>
            <a:endParaRPr lang="en-ZA" sz="44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79712" y="1052736"/>
            <a:ext cx="4464496" cy="525765"/>
          </a:xfrm>
          <a:prstGeom prst="rect">
            <a:avLst/>
          </a:prstGeom>
          <a:solidFill>
            <a:srgbClr val="FF33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WHY IS THIS (ATPL)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447900" y="1988840"/>
            <a:ext cx="3652492" cy="525765"/>
          </a:xfrm>
          <a:prstGeom prst="rect">
            <a:avLst/>
          </a:prstGeom>
          <a:solidFill>
            <a:srgbClr val="FF33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AND THIS (CPL)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238154">
            <a:off x="3244379" y="2134236"/>
            <a:ext cx="567010" cy="1635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"/>
          <p:cNvSpPr txBox="1"/>
          <p:nvPr/>
        </p:nvSpPr>
        <p:spPr>
          <a:xfrm>
            <a:off x="1691680" y="4654872"/>
            <a:ext cx="4752528" cy="1314864"/>
          </a:xfrm>
          <a:prstGeom prst="rect">
            <a:avLst/>
          </a:prstGeom>
          <a:solidFill>
            <a:srgbClr val="FF33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6600" b="1" dirty="0" smtClean="0">
                <a:latin typeface="Arial" pitchFamily="34" charset="0"/>
                <a:cs typeface="Arial" pitchFamily="34" charset="0"/>
              </a:rPr>
              <a:t>SO HIGH!!!!</a:t>
            </a:r>
            <a:endParaRPr lang="en-ZA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3238154">
            <a:off x="2308276" y="1413616"/>
            <a:ext cx="567010" cy="1635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27" y="5656075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338654"/>
              </p:ext>
            </p:extLst>
          </p:nvPr>
        </p:nvGraphicFramePr>
        <p:xfrm>
          <a:off x="146785" y="2091578"/>
          <a:ext cx="4032448" cy="27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6785" y="17581"/>
            <a:ext cx="6729471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000" u="sng" dirty="0" smtClean="0">
                <a:solidFill>
                  <a:prstClr val="black"/>
                </a:solidFill>
                <a:latin typeface="Arial Narrow" pitchFamily="34" charset="0"/>
              </a:rPr>
              <a:t>BECAUSE WHEN AN  ATPL AND CPL OPERATE COMMERCIALY</a:t>
            </a:r>
            <a:endParaRPr lang="en-ZA" sz="40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46" y="3489547"/>
            <a:ext cx="1025006" cy="11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77" y="5013176"/>
            <a:ext cx="108188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11520" y="3961924"/>
            <a:ext cx="4773975" cy="14465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dirty="0" smtClean="0">
                <a:solidFill>
                  <a:prstClr val="black"/>
                </a:solidFill>
                <a:latin typeface="Arial Narrow" pitchFamily="34" charset="0"/>
              </a:rPr>
              <a:t>It’s an un- controlled Safety environment</a:t>
            </a:r>
            <a:endParaRPr lang="en-ZA" sz="4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71" y="5403149"/>
            <a:ext cx="565212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000" u="sng" dirty="0" smtClean="0">
                <a:solidFill>
                  <a:prstClr val="black"/>
                </a:solidFill>
                <a:latin typeface="Arial Narrow" pitchFamily="34" charset="0"/>
              </a:rPr>
              <a:t>WHEN AN  ATPL AND CPL OPERATE PRIVATELY </a:t>
            </a:r>
            <a:endParaRPr lang="en-ZA" sz="40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2018238">
            <a:off x="2753652" y="1606516"/>
            <a:ext cx="521747" cy="1132139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Down Arrow 13"/>
          <p:cNvSpPr/>
          <p:nvPr/>
        </p:nvSpPr>
        <p:spPr>
          <a:xfrm rot="9626320">
            <a:off x="1145284" y="3400445"/>
            <a:ext cx="521747" cy="1749712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4133600" y="1605089"/>
            <a:ext cx="4252918" cy="212365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dirty="0" smtClean="0">
                <a:solidFill>
                  <a:prstClr val="black"/>
                </a:solidFill>
                <a:latin typeface="Arial Narrow" pitchFamily="34" charset="0"/>
              </a:rPr>
              <a:t>A controlled environment with a safety culture</a:t>
            </a:r>
            <a:endParaRPr lang="en-ZA" sz="4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6" name="Picture 15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31" y="5656075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u="sng" dirty="0" smtClean="0">
                <a:latin typeface="Arial Narrow" pitchFamily="34" charset="0"/>
              </a:rPr>
              <a:t>Accidents </a:t>
            </a:r>
            <a:endParaRPr lang="en-ZA" b="1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36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ZA" sz="3600" b="1" dirty="0" smtClean="0">
                <a:latin typeface="Arial Narrow" pitchFamily="34" charset="0"/>
              </a:rPr>
              <a:t>In 2016 there was 79 Accidents</a:t>
            </a:r>
          </a:p>
          <a:p>
            <a:pPr marL="0" indent="0" algn="ctr">
              <a:buNone/>
            </a:pPr>
            <a:endParaRPr lang="en-ZA" sz="36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878" y="2204864"/>
            <a:ext cx="768089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>
                <a:solidFill>
                  <a:srgbClr val="FF0000"/>
                </a:solidFill>
                <a:latin typeface="Arial Narrow" pitchFamily="34" charset="0"/>
              </a:rPr>
              <a:t>28% Less accidents than in 2015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116632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" y="6162675"/>
            <a:ext cx="2163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50" y="5644500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" y="-44067"/>
            <a:ext cx="8229600" cy="1143000"/>
          </a:xfrm>
        </p:spPr>
        <p:txBody>
          <a:bodyPr/>
          <a:lstStyle/>
          <a:p>
            <a:pPr algn="l"/>
            <a:r>
              <a:rPr lang="en-ZA" b="1" u="sng" dirty="0" smtClean="0"/>
              <a:t>ACCIDENT TRENDS</a:t>
            </a:r>
            <a:endParaRPr lang="en-ZA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69259"/>
              </p:ext>
            </p:extLst>
          </p:nvPr>
        </p:nvGraphicFramePr>
        <p:xfrm>
          <a:off x="27706" y="105273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836712"/>
            <a:ext cx="448463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b="1" dirty="0" smtClean="0">
                <a:solidFill>
                  <a:srgbClr val="FF0000"/>
                </a:solidFill>
                <a:latin typeface="Arial Narrow" pitchFamily="34" charset="0"/>
              </a:rPr>
              <a:t>ALTHOUGH THERE IS A DECREASE </a:t>
            </a:r>
            <a:endParaRPr lang="en-ZA" sz="4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4" y="3429000"/>
            <a:ext cx="4484632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b="1" dirty="0" smtClean="0">
                <a:latin typeface="Arial Narrow" pitchFamily="34" charset="0"/>
              </a:rPr>
              <a:t>ITS NOT GOOD ENOUGH</a:t>
            </a:r>
            <a:endParaRPr lang="en-ZA" sz="44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301208"/>
            <a:ext cx="2466180" cy="110799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latin typeface="Arial Narrow" pitchFamily="34" charset="0"/>
              </a:rPr>
              <a:t>WHY?</a:t>
            </a:r>
            <a:endParaRPr lang="en-ZA" sz="6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824476"/>
              </p:ext>
            </p:extLst>
          </p:nvPr>
        </p:nvGraphicFramePr>
        <p:xfrm>
          <a:off x="539552" y="960251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6785" y="17580"/>
            <a:ext cx="864096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u="sng" dirty="0" smtClean="0">
                <a:solidFill>
                  <a:prstClr val="black"/>
                </a:solidFill>
                <a:latin typeface="Arial Narrow" pitchFamily="34" charset="0"/>
              </a:rPr>
              <a:t>THE MAJORITY OF ACCIDENTS OCCURS IN……….</a:t>
            </a:r>
            <a:endParaRPr lang="en-ZA" sz="44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46" y="3489547"/>
            <a:ext cx="1025006" cy="11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77" y="5013176"/>
            <a:ext cx="108188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4159839">
            <a:off x="3915192" y="1765194"/>
            <a:ext cx="292474" cy="2894888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TextBox 1"/>
          <p:cNvSpPr txBox="1"/>
          <p:nvPr/>
        </p:nvSpPr>
        <p:spPr>
          <a:xfrm>
            <a:off x="5527258" y="2302019"/>
            <a:ext cx="3400202" cy="525765"/>
          </a:xfrm>
          <a:prstGeom prst="rect">
            <a:avLst/>
          </a:prstGeom>
          <a:solidFill>
            <a:srgbClr val="FF3399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PRIVATE SECTOR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27" y="5661248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18" y="491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 smtClean="0">
                <a:latin typeface="Arial Narrow" pitchFamily="34" charset="0"/>
              </a:rPr>
              <a:t>WILL</a:t>
            </a:r>
            <a:endParaRPr lang="en-ZA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25" y="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555675" y="5199671"/>
            <a:ext cx="5917455" cy="15416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TO</a:t>
            </a:r>
            <a:endParaRPr lang="en-ZA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28216"/>
            <a:ext cx="5290921" cy="43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81500"/>
              </p:ext>
            </p:extLst>
          </p:nvPr>
        </p:nvGraphicFramePr>
        <p:xfrm>
          <a:off x="146785" y="920027"/>
          <a:ext cx="885698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65" y="4964641"/>
            <a:ext cx="108188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48" y="3284984"/>
            <a:ext cx="1191315" cy="131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785" y="17580"/>
            <a:ext cx="864096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400" u="sng" dirty="0" smtClean="0">
                <a:solidFill>
                  <a:prstClr val="black"/>
                </a:solidFill>
                <a:latin typeface="Arial Narrow" pitchFamily="34" charset="0"/>
              </a:rPr>
              <a:t>LISENSES AND ACCIDENTS</a:t>
            </a:r>
            <a:endParaRPr lang="en-ZA" sz="4400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79712" y="1052736"/>
            <a:ext cx="2232248" cy="648072"/>
          </a:xfrm>
          <a:prstGeom prst="rect">
            <a:avLst/>
          </a:prstGeom>
          <a:solidFill>
            <a:srgbClr val="00FF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800" b="1" dirty="0" smtClean="0">
                <a:latin typeface="Arial" pitchFamily="34" charset="0"/>
                <a:cs typeface="Arial" pitchFamily="34" charset="0"/>
              </a:rPr>
              <a:t> PPL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447900" y="1988840"/>
            <a:ext cx="1780284" cy="576064"/>
          </a:xfrm>
          <a:prstGeom prst="rect">
            <a:avLst/>
          </a:prstGeom>
          <a:solidFill>
            <a:srgbClr val="00FF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AND CPL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238154">
            <a:off x="3244379" y="2134236"/>
            <a:ext cx="567010" cy="1635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3238154">
            <a:off x="2300927" y="1345650"/>
            <a:ext cx="567010" cy="1635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27" y="5661248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27" y="5640869"/>
            <a:ext cx="146137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940034"/>
              </p:ext>
            </p:extLst>
          </p:nvPr>
        </p:nvGraphicFramePr>
        <p:xfrm>
          <a:off x="146785" y="2617581"/>
          <a:ext cx="4032448" cy="27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46785" y="17581"/>
            <a:ext cx="6729471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000" b="1" u="sng" dirty="0" smtClean="0">
                <a:solidFill>
                  <a:prstClr val="black"/>
                </a:solidFill>
                <a:latin typeface="Arial Narrow" pitchFamily="34" charset="0"/>
              </a:rPr>
              <a:t>WHY IS THE MAJORITY OF ACCIDENTS IN THE PRIVATE SECTOR ?  </a:t>
            </a:r>
            <a:endParaRPr lang="en-ZA" sz="4000" b="1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46" y="3489547"/>
            <a:ext cx="1025006" cy="11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77" y="5013176"/>
            <a:ext cx="108188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 rot="2018238">
            <a:off x="1625116" y="1825954"/>
            <a:ext cx="521747" cy="1132139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3058497" y="2038321"/>
            <a:ext cx="5669378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4000" b="1" dirty="0" smtClean="0">
                <a:solidFill>
                  <a:prstClr val="black"/>
                </a:solidFill>
                <a:latin typeface="Arial Narrow" pitchFamily="34" charset="0"/>
              </a:rPr>
              <a:t>Un-controlled safety environment in the Private sector</a:t>
            </a:r>
            <a:endParaRPr lang="en-ZA" sz="4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4174" y="416202"/>
            <a:ext cx="5328592" cy="1446550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8800" dirty="0" smtClean="0">
                <a:solidFill>
                  <a:prstClr val="black"/>
                </a:solidFill>
                <a:latin typeface="Arial Narrow" pitchFamily="34" charset="0"/>
              </a:rPr>
              <a:t>WHY!!!!!!</a:t>
            </a:r>
            <a:endParaRPr lang="en-ZA" sz="8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0072" y="4160510"/>
            <a:ext cx="5669378" cy="120032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3600" b="1" dirty="0" smtClean="0">
                <a:solidFill>
                  <a:prstClr val="black"/>
                </a:solidFill>
                <a:latin typeface="Arial Narrow" pitchFamily="34" charset="0"/>
              </a:rPr>
              <a:t>Misconception of aviation safety</a:t>
            </a:r>
            <a:endParaRPr lang="en-ZA" sz="3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70072" y="5640869"/>
            <a:ext cx="5669378" cy="120032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3600" b="1" dirty="0" smtClean="0">
                <a:solidFill>
                  <a:prstClr val="black"/>
                </a:solidFill>
                <a:latin typeface="Arial Narrow" pitchFamily="34" charset="0"/>
              </a:rPr>
              <a:t>Lack of safety culture in the private sector </a:t>
            </a:r>
            <a:endParaRPr lang="en-ZA" sz="3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25" y="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18445" y="5201816"/>
            <a:ext cx="5832648" cy="15395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SAFETY</a:t>
            </a:r>
            <a:endParaRPr lang="en-ZA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38218"/>
            <a:ext cx="2309018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latin typeface="Arial" pitchFamily="34" charset="0"/>
                <a:cs typeface="Arial" pitchFamily="34" charset="0"/>
              </a:rPr>
              <a:t>WHAT'S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7" name="Picture 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77" y="980727"/>
            <a:ext cx="5028543" cy="41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25" y="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hard hats and safety b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4" y="1584325"/>
            <a:ext cx="8379533" cy="52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ard hats and safety bo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31595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hilarious av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3811"/>
            <a:ext cx="3345083" cy="25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492629">
            <a:off x="-155036" y="2049898"/>
            <a:ext cx="8152209" cy="215094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solidFill>
                  <a:prstClr val="black"/>
                </a:solidFill>
                <a:latin typeface="Arial Narrow" pitchFamily="34" charset="0"/>
              </a:rPr>
              <a:t>Misconception of aviation safety</a:t>
            </a:r>
            <a:endParaRPr lang="en-ZA" sz="6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581128"/>
            <a:ext cx="5768270" cy="2123658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6600" b="1" dirty="0" smtClean="0">
                <a:latin typeface="Arial" pitchFamily="34" charset="0"/>
                <a:cs typeface="Arial" pitchFamily="34" charset="0"/>
              </a:rPr>
              <a:t>OR IS YOUR APPROACH</a:t>
            </a:r>
            <a:r>
              <a:rPr lang="en-ZA" sz="6600" dirty="0" smtClean="0"/>
              <a:t> </a:t>
            </a:r>
            <a:endParaRPr lang="en-ZA" sz="6600" dirty="0"/>
          </a:p>
        </p:txBody>
      </p:sp>
    </p:spTree>
    <p:extLst>
      <p:ext uri="{BB962C8B-B14F-4D97-AF65-F5344CB8AC3E}">
        <p14:creationId xmlns:p14="http://schemas.microsoft.com/office/powerpoint/2010/main" val="35765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2771800" y="2708920"/>
            <a:ext cx="3600400" cy="156966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latin typeface="Arial" pitchFamily="34" charset="0"/>
                <a:cs typeface="Arial" pitchFamily="34" charset="0"/>
              </a:rPr>
              <a:t>A POSITIVE SAFETY CULTURE</a:t>
            </a:r>
            <a:r>
              <a:rPr lang="en-ZA" sz="3200" dirty="0" smtClean="0"/>
              <a:t> </a:t>
            </a:r>
            <a:endParaRPr lang="en-ZA" sz="3200" dirty="0"/>
          </a:p>
        </p:txBody>
      </p:sp>
      <p:sp>
        <p:nvSpPr>
          <p:cNvPr id="134" name="Rectangular Callout 133"/>
          <p:cNvSpPr/>
          <p:nvPr/>
        </p:nvSpPr>
        <p:spPr>
          <a:xfrm>
            <a:off x="294426" y="117517"/>
            <a:ext cx="3514588" cy="2016224"/>
          </a:xfrm>
          <a:prstGeom prst="wedgeRectCallout">
            <a:avLst>
              <a:gd name="adj1" fmla="val 46475"/>
              <a:gd name="adj2" fmla="val 723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 Narrow" pitchFamily="34" charset="0"/>
              </a:rPr>
              <a:t>ATTITUDE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A Positive attitude towards safety. Flight safety should be the first priority   </a:t>
            </a:r>
          </a:p>
        </p:txBody>
      </p:sp>
      <p:sp>
        <p:nvSpPr>
          <p:cNvPr id="135" name="Rectangular Callout 134"/>
          <p:cNvSpPr/>
          <p:nvPr/>
        </p:nvSpPr>
        <p:spPr>
          <a:xfrm>
            <a:off x="5076056" y="171233"/>
            <a:ext cx="3744416" cy="1908792"/>
          </a:xfrm>
          <a:prstGeom prst="wedgeRectCallout">
            <a:avLst>
              <a:gd name="adj1" fmla="val -43554"/>
              <a:gd name="adj2" fmla="val 767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Arial Narrow" pitchFamily="34" charset="0"/>
            </a:endParaRPr>
          </a:p>
          <a:p>
            <a:pPr algn="ctr"/>
            <a:endParaRPr lang="en-US" sz="2400" b="1" u="sng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2400" b="1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 Narrow" pitchFamily="34" charset="0"/>
              </a:rPr>
              <a:t>WILLINGNESS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Willing to report , share and discuss previous experiences  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sz="2400" b="1" dirty="0" smtClean="0"/>
          </a:p>
          <a:p>
            <a:endParaRPr lang="en-US" b="1" dirty="0"/>
          </a:p>
          <a:p>
            <a:endParaRPr lang="en-ZA" dirty="0"/>
          </a:p>
        </p:txBody>
      </p:sp>
      <p:sp>
        <p:nvSpPr>
          <p:cNvPr id="136" name="Rectangular Callout 135"/>
          <p:cNvSpPr/>
          <p:nvPr/>
        </p:nvSpPr>
        <p:spPr>
          <a:xfrm>
            <a:off x="5292080" y="4653136"/>
            <a:ext cx="3744416" cy="2144828"/>
          </a:xfrm>
          <a:prstGeom prst="wedgeRectCallout">
            <a:avLst>
              <a:gd name="adj1" fmla="val -39101"/>
              <a:gd name="adj2" fmla="val -642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u="sng" dirty="0" smtClean="0">
                <a:solidFill>
                  <a:schemeClr val="tx1"/>
                </a:solidFill>
                <a:latin typeface="Arial Narrow" pitchFamily="34" charset="0"/>
              </a:rPr>
              <a:t>Proactive approach to THREATS</a:t>
            </a:r>
            <a:r>
              <a:rPr lang="en-ZA" sz="36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Narrow" pitchFamily="34" charset="0"/>
              </a:rPr>
              <a:t> </a:t>
            </a:r>
            <a:endParaRPr lang="en-ZA" sz="36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ZA" sz="2800" dirty="0" smtClean="0">
                <a:solidFill>
                  <a:schemeClr val="tx1"/>
                </a:solidFill>
                <a:latin typeface="Arial Narrow" pitchFamily="34" charset="0"/>
              </a:rPr>
              <a:t>Identify unsafe situations </a:t>
            </a:r>
            <a:endParaRPr lang="en-ZA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ctangular Callout 136"/>
          <p:cNvSpPr/>
          <p:nvPr/>
        </p:nvSpPr>
        <p:spPr>
          <a:xfrm>
            <a:off x="170050" y="4797152"/>
            <a:ext cx="3763340" cy="2000812"/>
          </a:xfrm>
          <a:prstGeom prst="wedgeRectCallout">
            <a:avLst>
              <a:gd name="adj1" fmla="val 38646"/>
              <a:gd name="adj2" fmla="val -696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 Narrow" pitchFamily="34" charset="0"/>
              </a:rPr>
              <a:t>LEARNING CULTURE</a:t>
            </a:r>
            <a:endParaRPr lang="en-US" sz="2400" b="1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Improving your knowledge from safety information and the will to implement </a:t>
            </a:r>
            <a:endParaRPr lang="en-ZA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7745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000" b="1" u="sng" dirty="0" smtClean="0">
                <a:solidFill>
                  <a:prstClr val="black"/>
                </a:solidFill>
                <a:latin typeface="Arial Narrow" pitchFamily="34" charset="0"/>
              </a:rPr>
              <a:t>IDENTIFYING POTENTIAL THREATS  </a:t>
            </a:r>
            <a:endParaRPr lang="en-ZA" sz="6000" b="1" u="sng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5" y="2773377"/>
            <a:ext cx="8886014" cy="1015663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000" b="1" dirty="0" smtClean="0">
                <a:solidFill>
                  <a:prstClr val="black"/>
                </a:solidFill>
                <a:latin typeface="Arial Narrow" pitchFamily="34" charset="0"/>
              </a:rPr>
              <a:t>WHAT IS A </a:t>
            </a:r>
            <a:r>
              <a:rPr lang="en-ZA" sz="6000" b="1" dirty="0" smtClean="0">
                <a:solidFill>
                  <a:prstClr val="black"/>
                </a:solidFill>
                <a:latin typeface="Arial Narrow" pitchFamily="34" charset="0"/>
              </a:rPr>
              <a:t>THREAT</a:t>
            </a:r>
            <a:r>
              <a:rPr lang="en-ZA" sz="6000" b="1" dirty="0" smtClean="0">
                <a:solidFill>
                  <a:prstClr val="black"/>
                </a:solidFill>
                <a:latin typeface="Arial Narrow" pitchFamily="34" charset="0"/>
              </a:rPr>
              <a:t>?</a:t>
            </a:r>
            <a:endParaRPr lang="en-ZA" sz="6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5" y="188640"/>
            <a:ext cx="8790196" cy="55092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8800" b="1" dirty="0" smtClean="0">
                <a:solidFill>
                  <a:prstClr val="black"/>
                </a:solidFill>
                <a:latin typeface="Arial Narrow" pitchFamily="34" charset="0"/>
              </a:rPr>
              <a:t>An OBJECT or an ACT that are likely to cause damage, danger or death.  </a:t>
            </a:r>
            <a:endParaRPr lang="en-ZA" sz="88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3074" name="Picture 2" descr="Image result for mountains range vall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48" y="0"/>
            <a:ext cx="9292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4788024" y="3803898"/>
            <a:ext cx="3672408" cy="2808312"/>
          </a:xfrm>
          <a:prstGeom prst="wedgeRectCallout">
            <a:avLst>
              <a:gd name="adj1" fmla="val -147500"/>
              <a:gd name="adj2" fmla="val -7351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 Narrow" pitchFamily="34" charset="0"/>
              </a:rPr>
              <a:t>THE POTENTIAL  THREAT/ HAZARD</a:t>
            </a:r>
            <a:endParaRPr lang="en-ZA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ash Site - Aerial 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48" y="7822"/>
            <a:ext cx="9433048" cy="696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ular Callout 10"/>
          <p:cNvSpPr/>
          <p:nvPr/>
        </p:nvSpPr>
        <p:spPr>
          <a:xfrm>
            <a:off x="179512" y="4608511"/>
            <a:ext cx="3024336" cy="2126848"/>
          </a:xfrm>
          <a:prstGeom prst="wedgeRectCallout">
            <a:avLst>
              <a:gd name="adj1" fmla="val 75230"/>
              <a:gd name="adj2" fmla="val -9957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 Narrow" pitchFamily="34" charset="0"/>
              </a:rPr>
              <a:t>THE RISK </a:t>
            </a:r>
          </a:p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 Narrow" pitchFamily="34" charset="0"/>
              </a:rPr>
              <a:t>&amp;</a:t>
            </a:r>
          </a:p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 Narrow" pitchFamily="34" charset="0"/>
              </a:rPr>
              <a:t>RESULT</a:t>
            </a:r>
            <a:endParaRPr lang="en-ZA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randE\AppData\Local\Microsoft\Windows\Temporary Internet Files\Content.Outlook\Q63FNQ97\IMG_9136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5" y="0"/>
            <a:ext cx="9218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107504" y="116632"/>
            <a:ext cx="3744416" cy="1800200"/>
          </a:xfrm>
          <a:prstGeom prst="wedgeRectCallout">
            <a:avLst>
              <a:gd name="adj1" fmla="val 75797"/>
              <a:gd name="adj2" fmla="val 6764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>
                <a:solidFill>
                  <a:schemeClr val="tx1"/>
                </a:solidFill>
                <a:latin typeface="Arial Narrow" pitchFamily="34" charset="0"/>
              </a:rPr>
              <a:t>THE POTENTIAL THREAT/HAZARD</a:t>
            </a:r>
            <a:endParaRPr lang="en-ZA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652120" y="4797152"/>
            <a:ext cx="2664296" cy="1622792"/>
          </a:xfrm>
          <a:prstGeom prst="wedgeRectCallout">
            <a:avLst>
              <a:gd name="adj1" fmla="val -142566"/>
              <a:gd name="adj2" fmla="val -95134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 Narrow" pitchFamily="34" charset="0"/>
              </a:rPr>
              <a:t>THE RISK</a:t>
            </a:r>
            <a:endParaRPr lang="en-ZA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:\AIID AIRCRAFT ACCIDENT PHOTOS\AIRCRAFT ACCIDENTS PHOTOS\INVESTIGATOR'S PHOTOS (ACCIDENTS)\Motaung\ZU-CEA\101NCD90\DSC_28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389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xplosion 2 1"/>
          <p:cNvSpPr/>
          <p:nvPr/>
        </p:nvSpPr>
        <p:spPr>
          <a:xfrm>
            <a:off x="143507" y="1746880"/>
            <a:ext cx="8856984" cy="4248472"/>
          </a:xfrm>
          <a:prstGeom prst="irregularSeal2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6000" b="1" dirty="0" smtClean="0">
                <a:solidFill>
                  <a:schemeClr val="tx1"/>
                </a:solidFill>
                <a:latin typeface="Arial Narrow" pitchFamily="34" charset="0"/>
              </a:rPr>
              <a:t>THE RESULT </a:t>
            </a:r>
            <a:endParaRPr lang="en-ZA" sz="6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1348334" y="2239363"/>
            <a:ext cx="4506061" cy="2123658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smtClean="0">
                <a:latin typeface="Arial" pitchFamily="34" charset="0"/>
                <a:cs typeface="Arial" pitchFamily="34" charset="0"/>
              </a:rPr>
              <a:t>ESTABLISHING A SAFETY GOAL</a:t>
            </a:r>
            <a:endParaRPr lang="en-ZA" sz="4400" dirty="0"/>
          </a:p>
        </p:txBody>
      </p:sp>
      <p:sp>
        <p:nvSpPr>
          <p:cNvPr id="2" name="Oval 1"/>
          <p:cNvSpPr/>
          <p:nvPr/>
        </p:nvSpPr>
        <p:spPr>
          <a:xfrm>
            <a:off x="5436096" y="4647523"/>
            <a:ext cx="2664296" cy="16561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IDENTIFY SAFETY ISSUES AND THREATS</a:t>
            </a:r>
            <a:endParaRPr lang="en-ZA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 rot="16200000">
            <a:off x="4005122" y="4676125"/>
            <a:ext cx="463473" cy="159898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149068" y="4647523"/>
            <a:ext cx="2664296" cy="16561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ANALYSE </a:t>
            </a:r>
            <a:r>
              <a:rPr lang="en-ZA" sz="2000" b="1" smtClean="0">
                <a:solidFill>
                  <a:schemeClr val="tx1"/>
                </a:solidFill>
                <a:latin typeface="Arial Narrow" pitchFamily="34" charset="0"/>
              </a:rPr>
              <a:t>AND ASSESS </a:t>
            </a:r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THE RISK INVOLVED</a:t>
            </a:r>
            <a:endParaRPr lang="en-ZA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004" y="332656"/>
            <a:ext cx="2664296" cy="16561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tx1"/>
                </a:solidFill>
                <a:latin typeface="Arial Narrow" pitchFamily="34" charset="0"/>
              </a:rPr>
              <a:t>DETERMINE IF </a:t>
            </a:r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THE RESULT OF THE </a:t>
            </a:r>
            <a:r>
              <a:rPr lang="en-ZA" sz="2000" b="1" dirty="0">
                <a:solidFill>
                  <a:schemeClr val="tx1"/>
                </a:solidFill>
                <a:latin typeface="Arial Narrow" pitchFamily="34" charset="0"/>
              </a:rPr>
              <a:t>RISK IS ACCEPTABLE</a:t>
            </a:r>
          </a:p>
        </p:txBody>
      </p:sp>
      <p:sp>
        <p:nvSpPr>
          <p:cNvPr id="13" name="Up Arrow 12"/>
          <p:cNvSpPr/>
          <p:nvPr/>
        </p:nvSpPr>
        <p:spPr>
          <a:xfrm>
            <a:off x="539552" y="2501702"/>
            <a:ext cx="463473" cy="159898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Up Arrow 13"/>
          <p:cNvSpPr/>
          <p:nvPr/>
        </p:nvSpPr>
        <p:spPr>
          <a:xfrm rot="5400000">
            <a:off x="4005120" y="361256"/>
            <a:ext cx="463473" cy="159898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5444449" y="332654"/>
            <a:ext cx="2664296" cy="16561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LOOK FOR WAYS TO REDUCE RISK</a:t>
            </a:r>
            <a:endParaRPr lang="en-ZA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6012160" y="1988839"/>
            <a:ext cx="3131840" cy="2658683"/>
          </a:xfrm>
          <a:prstGeom prst="stripedRightArrow">
            <a:avLst>
              <a:gd name="adj1" fmla="val 46674"/>
              <a:gd name="adj2" fmla="val 375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YOUR GOAL SHOULD BE TO</a:t>
            </a:r>
            <a:endParaRPr lang="en-Z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60" y="126583"/>
            <a:ext cx="934686" cy="10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18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69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108520" y="753904"/>
            <a:ext cx="590465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400" dirty="0" smtClean="0">
                <a:latin typeface="Arial" pitchFamily="34" charset="0"/>
                <a:cs typeface="Arial" pitchFamily="34" charset="0"/>
              </a:rPr>
              <a:t>Low level fun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6104" y="5863030"/>
            <a:ext cx="83164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400" dirty="0">
                <a:latin typeface="Arial" pitchFamily="34" charset="0"/>
                <a:cs typeface="Arial" pitchFamily="34" charset="0"/>
              </a:rPr>
              <a:t>C</a:t>
            </a:r>
            <a:r>
              <a:rPr lang="en-ZA" sz="4400" dirty="0" smtClean="0">
                <a:latin typeface="Arial" pitchFamily="34" charset="0"/>
                <a:cs typeface="Arial" pitchFamily="34" charset="0"/>
              </a:rPr>
              <a:t>ollision with obstacle</a:t>
            </a:r>
            <a:endParaRPr lang="en-ZA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8733894">
            <a:off x="5567512" y="2861542"/>
            <a:ext cx="1989697" cy="3173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1916831"/>
            <a:ext cx="11192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latin typeface="Arial" pitchFamily="34" charset="0"/>
                <a:cs typeface="Arial" pitchFamily="34" charset="0"/>
              </a:rPr>
              <a:t>THIS</a:t>
            </a: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548898" y="525081"/>
            <a:ext cx="8064896" cy="563231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6000" b="1" dirty="0" smtClean="0">
                <a:latin typeface="Arial" pitchFamily="34" charset="0"/>
                <a:cs typeface="Arial" pitchFamily="34" charset="0"/>
              </a:rPr>
              <a:t>TO TRANSFORM RISK IN EVERY AVIATION ACTIVITY TO A LOWER AND MORE ACCEPTABLE LEVEL</a:t>
            </a:r>
            <a:endParaRPr lang="en-ZA" sz="6000" dirty="0"/>
          </a:p>
        </p:txBody>
      </p:sp>
      <p:sp>
        <p:nvSpPr>
          <p:cNvPr id="4" name="10-Point Star 3"/>
          <p:cNvSpPr/>
          <p:nvPr/>
        </p:nvSpPr>
        <p:spPr>
          <a:xfrm>
            <a:off x="692914" y="20359"/>
            <a:ext cx="7776864" cy="6741368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200" b="1" dirty="0">
                <a:solidFill>
                  <a:schemeClr val="tx1"/>
                </a:solidFill>
                <a:latin typeface="Arial Narrow" pitchFamily="34" charset="0"/>
              </a:rPr>
              <a:t>DON’T IGNORE THE THREATS……</a:t>
            </a:r>
          </a:p>
          <a:p>
            <a:pPr algn="ctr"/>
            <a:r>
              <a:rPr lang="en-ZA" sz="7200" b="1" dirty="0">
                <a:solidFill>
                  <a:schemeClr val="tx1"/>
                </a:solidFill>
                <a:latin typeface="Arial Narrow" pitchFamily="34" charset="0"/>
              </a:rPr>
              <a:t>DEAL WITH THEM!</a:t>
            </a:r>
          </a:p>
        </p:txBody>
      </p:sp>
    </p:spTree>
    <p:extLst>
      <p:ext uri="{BB962C8B-B14F-4D97-AF65-F5344CB8AC3E}">
        <p14:creationId xmlns:p14="http://schemas.microsoft.com/office/powerpoint/2010/main" val="23322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ilarious a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ilarious a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653"/>
            <a:ext cx="3459481" cy="34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unny aviation hum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4805"/>
            <a:ext cx="4892637" cy="29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ilarious av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1" y="2581400"/>
            <a:ext cx="5684519" cy="4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18" y="491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 smtClean="0">
                <a:latin typeface="Arial Narrow" pitchFamily="34" charset="0"/>
              </a:rPr>
              <a:t>OR WILL</a:t>
            </a:r>
            <a:endParaRPr lang="en-ZA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25" y="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555675" y="5061074"/>
            <a:ext cx="5608613" cy="16626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TO</a:t>
            </a:r>
            <a:endParaRPr lang="en-ZA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4982575" cy="40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:\AIID AIRCRAFT ACCIDENT PHOTOS\AIRCRAFT ACCIDENTS PHOTOS\INVESTIGATOR'S PHOTOS (ACCIDENTS)\Maitiedi Frank Masoga\frank\MY IMAGES\ZS-DOM\IMG_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8" y="-3355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63688" y="2492896"/>
            <a:ext cx="590465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400" dirty="0" smtClean="0">
                <a:latin typeface="Arial" pitchFamily="34" charset="0"/>
                <a:cs typeface="Arial" pitchFamily="34" charset="0"/>
              </a:rPr>
              <a:t>Uncontrollable situation </a:t>
            </a:r>
          </a:p>
        </p:txBody>
      </p:sp>
      <p:sp>
        <p:nvSpPr>
          <p:cNvPr id="6" name="Right Arrow 5"/>
          <p:cNvSpPr/>
          <p:nvPr/>
        </p:nvSpPr>
        <p:spPr>
          <a:xfrm rot="19246090">
            <a:off x="2486524" y="4827850"/>
            <a:ext cx="1989697" cy="3173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1200" y="5661248"/>
            <a:ext cx="11192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latin typeface="Arial" pitchFamily="34" charset="0"/>
                <a:cs typeface="Arial" pitchFamily="34" charset="0"/>
              </a:rPr>
              <a:t>THIS</a:t>
            </a: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18" y="491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 smtClean="0">
                <a:latin typeface="Arial Narrow" pitchFamily="34" charset="0"/>
              </a:rPr>
              <a:t>OR WILL</a:t>
            </a:r>
            <a:endParaRPr lang="en-ZA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25" y="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79302" y="4797152"/>
            <a:ext cx="6840761" cy="2060848"/>
          </a:xfrm>
          <a:prstGeom prst="downArrow">
            <a:avLst>
              <a:gd name="adj1" fmla="val 50000"/>
              <a:gd name="adj2" fmla="val 381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THE CAUSE OF </a:t>
            </a:r>
            <a:endParaRPr lang="en-ZA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77453"/>
            <a:ext cx="4454994" cy="36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ash Site - Aerial 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96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 rot="2358145">
            <a:off x="1927202" y="2367078"/>
            <a:ext cx="1989697" cy="3173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92696"/>
            <a:ext cx="193674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sz="6000" b="1" dirty="0" smtClean="0">
                <a:latin typeface="Arial" pitchFamily="34" charset="0"/>
                <a:cs typeface="Arial" pitchFamily="34" charset="0"/>
              </a:rPr>
              <a:t>THIS</a:t>
            </a:r>
            <a:endParaRPr lang="en-ZA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ash Site - Aerial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9572"/>
            <a:ext cx="6051748" cy="68675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 rot="2358145">
            <a:off x="2143226" y="2302621"/>
            <a:ext cx="1989697" cy="3173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92696"/>
            <a:ext cx="471635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ZA" sz="6000" b="1" dirty="0" smtClean="0">
                <a:latin typeface="Arial" pitchFamily="34" charset="0"/>
                <a:cs typeface="Arial" pitchFamily="34" charset="0"/>
              </a:rPr>
              <a:t>OVER HERE</a:t>
            </a:r>
            <a:endParaRPr lang="en-ZA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u="sng" dirty="0" smtClean="0">
                <a:latin typeface="Arial Narrow" pitchFamily="34" charset="0"/>
              </a:rPr>
              <a:t>SERIOUS INCIDENTS </a:t>
            </a:r>
            <a:endParaRPr lang="en-ZA" b="1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36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ZA" sz="4000" dirty="0" smtClean="0">
                <a:latin typeface="Arial Narrow" pitchFamily="34" charset="0"/>
              </a:rPr>
              <a:t>In 2016 there were </a:t>
            </a:r>
            <a:r>
              <a:rPr lang="en-ZA" sz="4000" b="1" dirty="0" smtClean="0">
                <a:latin typeface="Arial Narrow" pitchFamily="34" charset="0"/>
              </a:rPr>
              <a:t>19</a:t>
            </a:r>
            <a:r>
              <a:rPr lang="en-ZA" sz="4000" dirty="0" smtClean="0">
                <a:latin typeface="Arial Narrow" pitchFamily="34" charset="0"/>
              </a:rPr>
              <a:t> serious incidents </a:t>
            </a:r>
          </a:p>
          <a:p>
            <a:pPr marL="0" indent="0" algn="ctr">
              <a:buNone/>
            </a:pPr>
            <a:endParaRPr lang="en-ZA" sz="3600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2163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1881" y="3291896"/>
            <a:ext cx="705088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5400" b="1" dirty="0" smtClean="0">
                <a:solidFill>
                  <a:schemeClr val="bg1"/>
                </a:solidFill>
                <a:latin typeface="Arial Narrow" pitchFamily="34" charset="0"/>
              </a:rPr>
              <a:t>Only 19 was reported???</a:t>
            </a:r>
            <a:endParaRPr lang="en-ZA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230067"/>
            <a:ext cx="768089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6600" b="1" dirty="0" smtClean="0">
                <a:solidFill>
                  <a:srgbClr val="FF0000"/>
                </a:solidFill>
                <a:latin typeface="Arial Narrow" pitchFamily="34" charset="0"/>
              </a:rPr>
              <a:t>48% Less Incidents </a:t>
            </a:r>
            <a:r>
              <a:rPr lang="en-ZA" sz="6600" b="1" dirty="0">
                <a:solidFill>
                  <a:srgbClr val="FF0000"/>
                </a:solidFill>
                <a:latin typeface="Arial Narrow" pitchFamily="34" charset="0"/>
              </a:rPr>
              <a:t>than in 2015</a:t>
            </a:r>
          </a:p>
        </p:txBody>
      </p:sp>
      <p:pic>
        <p:nvPicPr>
          <p:cNvPr id="3074" name="Picture 2" descr="C:\Users\DurandE\AppData\Local\Microsoft\Windows\Temporary Internet Files\Content.Outlook\Q63FNQ97\Logo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99" y="5483155"/>
            <a:ext cx="1659545" cy="13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11437</TotalTime>
  <Words>408</Words>
  <Application>Microsoft Office PowerPoint</Application>
  <PresentationFormat>On-screen Show (4:3)</PresentationFormat>
  <Paragraphs>118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TO AVIATION SAFETY   BY: ERIK DU RAND 2017</vt:lpstr>
      <vt:lpstr>WILL</vt:lpstr>
      <vt:lpstr>PowerPoint Presentation</vt:lpstr>
      <vt:lpstr>OR WILL</vt:lpstr>
      <vt:lpstr>PowerPoint Presentation</vt:lpstr>
      <vt:lpstr>OR WILL</vt:lpstr>
      <vt:lpstr>PowerPoint Presentation</vt:lpstr>
      <vt:lpstr>PowerPoint Presentation</vt:lpstr>
      <vt:lpstr>SERIOUS INCIDENTS </vt:lpstr>
      <vt:lpstr>PowerPoint Presentation</vt:lpstr>
      <vt:lpstr>PowerPoint Presentation</vt:lpstr>
      <vt:lpstr>INCIDENT TRENDS</vt:lpstr>
      <vt:lpstr>PowerPoint Presentation</vt:lpstr>
      <vt:lpstr>PowerPoint Presentation</vt:lpstr>
      <vt:lpstr>PowerPoint Presentation</vt:lpstr>
      <vt:lpstr>PowerPoint Presentation</vt:lpstr>
      <vt:lpstr>Accidents </vt:lpstr>
      <vt:lpstr>ACCIDENT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South African Aviation 2016  BY: Erik du Rand</dc:title>
  <dc:creator>Erik Du Rand</dc:creator>
  <cp:lastModifiedBy>Erik Du Rand</cp:lastModifiedBy>
  <cp:revision>200</cp:revision>
  <dcterms:created xsi:type="dcterms:W3CDTF">2016-03-29T12:06:32Z</dcterms:created>
  <dcterms:modified xsi:type="dcterms:W3CDTF">2017-04-18T08:21:15Z</dcterms:modified>
</cp:coreProperties>
</file>